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3"/>
  </p:sldMasterIdLst>
  <p:notesMasterIdLst>
    <p:notesMasterId r:id="rId21"/>
  </p:notesMasterIdLst>
  <p:sldIdLst>
    <p:sldId id="383" r:id="rId4"/>
    <p:sldId id="256" r:id="rId5"/>
    <p:sldId id="1014" r:id="rId6"/>
    <p:sldId id="1020" r:id="rId7"/>
    <p:sldId id="1018" r:id="rId8"/>
    <p:sldId id="973" r:id="rId9"/>
    <p:sldId id="1015" r:id="rId10"/>
    <p:sldId id="282" r:id="rId11"/>
    <p:sldId id="1019" r:id="rId12"/>
    <p:sldId id="882" r:id="rId13"/>
    <p:sldId id="946" r:id="rId14"/>
    <p:sldId id="779" r:id="rId15"/>
    <p:sldId id="1017" r:id="rId16"/>
    <p:sldId id="289" r:id="rId17"/>
    <p:sldId id="1016" r:id="rId18"/>
    <p:sldId id="1013" r:id="rId19"/>
    <p:sldId id="1012"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441"/>
    <p:restoredTop sz="76367" autoAdjust="0"/>
  </p:normalViewPr>
  <p:slideViewPr>
    <p:cSldViewPr snapToGrid="0" snapToObjects="1">
      <p:cViewPr varScale="1">
        <p:scale>
          <a:sx n="87" d="100"/>
          <a:sy n="87" d="100"/>
        </p:scale>
        <p:origin x="190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4F3A82-F637-1543-8C13-D12BDF0F499A}" type="datetimeFigureOut">
              <a:rPr lang="en-US" smtClean="0"/>
              <a:t>10/5/2026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167F53-BA33-7E40-958D-01A6607E9B7A}" type="slidenum">
              <a:rPr lang="en-US" smtClean="0"/>
              <a:t>‹#›</a:t>
            </a:fld>
            <a:endParaRPr lang="en-US"/>
          </a:p>
        </p:txBody>
      </p:sp>
    </p:spTree>
    <p:extLst>
      <p:ext uri="{BB962C8B-B14F-4D97-AF65-F5344CB8AC3E}">
        <p14:creationId xmlns:p14="http://schemas.microsoft.com/office/powerpoint/2010/main" val="42095150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Times New Roman" charset="0"/>
              </a:rPr>
              <a:t>We </a:t>
            </a:r>
            <a:r>
              <a:rPr lang="en-US" baseline="0" dirty="0">
                <a:latin typeface="Times New Roman" charset="0"/>
              </a:rPr>
              <a:t>teach using pure sounds. </a:t>
            </a:r>
            <a:endParaRPr lang="en-US" dirty="0">
              <a:latin typeface="Times New Roman" charset="0"/>
            </a:endParaRPr>
          </a:p>
          <a:p>
            <a:pPr eaLnBrk="1" hangingPunct="1"/>
            <a:r>
              <a:rPr lang="en-US" dirty="0">
                <a:latin typeface="Times New Roman" charset="0"/>
              </a:rPr>
              <a:t>W</a:t>
            </a:r>
            <a:r>
              <a:rPr lang="en-GB" dirty="0">
                <a:latin typeface="Times New Roman" charset="0"/>
              </a:rPr>
              <a:t>e pronounce the sounds clearly, using pure sounds (‘m’ not’ </a:t>
            </a:r>
            <a:r>
              <a:rPr lang="en-GB" dirty="0" err="1">
                <a:latin typeface="Times New Roman" charset="0"/>
              </a:rPr>
              <a:t>muh</a:t>
            </a:r>
            <a:r>
              <a:rPr lang="en-GB" dirty="0">
                <a:latin typeface="Times New Roman" charset="0"/>
              </a:rPr>
              <a:t>’, ’s’ not ‘</a:t>
            </a:r>
            <a:r>
              <a:rPr lang="en-GB" altLang="ja-JP" dirty="0" err="1">
                <a:latin typeface="Times New Roman" charset="0"/>
              </a:rPr>
              <a:t>suh</a:t>
            </a:r>
            <a:r>
              <a:rPr lang="en-GB" dirty="0">
                <a:latin typeface="Times New Roman" charset="0"/>
              </a:rPr>
              <a:t>’</a:t>
            </a:r>
            <a:r>
              <a:rPr lang="en-GB" altLang="ja-JP" dirty="0">
                <a:latin typeface="Times New Roman" charset="0"/>
              </a:rPr>
              <a:t>, etc.) so that your child will be able to blend the sounds together to make words more easily. </a:t>
            </a:r>
          </a:p>
          <a:p>
            <a:pPr eaLnBrk="1" hangingPunct="1"/>
            <a:endParaRPr lang="en-GB" altLang="ja-JP" baseline="0" dirty="0">
              <a:latin typeface="Times New Roman" charset="0"/>
            </a:endParaRPr>
          </a:p>
          <a:p>
            <a:pPr eaLnBrk="1" hangingPunct="1"/>
            <a:r>
              <a:rPr lang="en-GB" altLang="ja-JP" baseline="0" dirty="0">
                <a:latin typeface="Times New Roman" charset="0"/>
              </a:rPr>
              <a:t>You can watch this film of little Sylvie on the Ruth </a:t>
            </a:r>
            <a:r>
              <a:rPr lang="en-GB" altLang="ja-JP" baseline="0" dirty="0" err="1">
                <a:latin typeface="Times New Roman" charset="0"/>
              </a:rPr>
              <a:t>Miskin</a:t>
            </a:r>
            <a:r>
              <a:rPr lang="en-GB" altLang="ja-JP" baseline="0" dirty="0">
                <a:latin typeface="Times New Roman" charset="0"/>
              </a:rPr>
              <a:t> website to practise using pure sounds. </a:t>
            </a:r>
            <a:r>
              <a:rPr lang="en-GB" altLang="ja-JP" i="1" baseline="0" dirty="0">
                <a:latin typeface="Times New Roman" charset="0"/>
              </a:rPr>
              <a:t>Play a little bit of the video.</a:t>
            </a:r>
            <a:endParaRPr lang="en-GB" altLang="ja-JP" dirty="0">
              <a:latin typeface="Times New Roman" charset="0"/>
            </a:endParaRPr>
          </a:p>
        </p:txBody>
      </p:sp>
      <p:sp>
        <p:nvSpPr>
          <p:cNvPr id="4" name="Slide Number Placeholder 3"/>
          <p:cNvSpPr>
            <a:spLocks noGrp="1"/>
          </p:cNvSpPr>
          <p:nvPr>
            <p:ph type="sldNum" sz="quarter" idx="10"/>
          </p:nvPr>
        </p:nvSpPr>
        <p:spPr/>
        <p:txBody>
          <a:bodyPr/>
          <a:lstStyle/>
          <a:p>
            <a:fld id="{492E07CC-6AAD-1047-BB31-41E7C9B8EA12}" type="slidenum">
              <a:rPr lang="en-US" smtClean="0"/>
              <a:t>1</a:t>
            </a:fld>
            <a:endParaRPr lang="en-US"/>
          </a:p>
        </p:txBody>
      </p:sp>
    </p:spTree>
    <p:extLst>
      <p:ext uri="{BB962C8B-B14F-4D97-AF65-F5344CB8AC3E}">
        <p14:creationId xmlns:p14="http://schemas.microsoft.com/office/powerpoint/2010/main" val="3855848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Approximately 20 minutes is needed for this session.</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This bitesize parent session is designed as an introduction to Read Write Inc when you first implement the </a:t>
            </a:r>
            <a:r>
              <a:rPr lang="en-US" i="1" baseline="0" dirty="0" err="1"/>
              <a:t>programme</a:t>
            </a:r>
            <a:r>
              <a:rPr lang="en-US" i="1" baseline="0" dirty="0"/>
              <a:t> in your school and for parents of new YR children each September.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Use the other bitesize parent PPTs throughout the year to discuss and </a:t>
            </a:r>
            <a:r>
              <a:rPr lang="en-US" i="1" baseline="0" dirty="0" err="1"/>
              <a:t>practise</a:t>
            </a:r>
            <a:r>
              <a:rPr lang="en-US" i="1" baseline="0" dirty="0"/>
              <a:t> how they can help their child at home based on the child’s group.</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Provide copies of ‘Reading at Home Booklet 1 or 2’ from Oxford Owl.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Booklet 1 is sound groups and Ditty/ Red Groups and Booklet 2 for Green – Grey Storybooks.</a:t>
            </a:r>
            <a:endParaRPr lang="en-US"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AC167F53-BA33-7E40-958D-01A6607E9B7A}" type="slidenum">
              <a:rPr lang="en-US" smtClean="0"/>
              <a:t>2</a:t>
            </a:fld>
            <a:endParaRPr lang="en-US"/>
          </a:p>
        </p:txBody>
      </p:sp>
    </p:spTree>
    <p:extLst>
      <p:ext uri="{BB962C8B-B14F-4D97-AF65-F5344CB8AC3E}">
        <p14:creationId xmlns:p14="http://schemas.microsoft.com/office/powerpoint/2010/main" val="972187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Read quote.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2D2D2D"/>
                </a:solidFill>
                <a:latin typeface="Helvetica" charset="0"/>
                <a:cs typeface="Helvetica" charset="0"/>
                <a:sym typeface="Helvetica" charset="0"/>
              </a:rPr>
              <a:t>This is what we do in our school.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Research shows</a:t>
            </a:r>
            <a:r>
              <a:rPr lang="en-US" baseline="0" dirty="0"/>
              <a:t> that children who learn to read quickly go on to succeed in school and in life. </a:t>
            </a:r>
            <a:endParaRPr lang="en-US" dirty="0"/>
          </a:p>
          <a:p>
            <a:endParaRPr lang="en-US" i="1" baseline="0" dirty="0"/>
          </a:p>
          <a:p>
            <a:r>
              <a:rPr lang="en-US" i="0" baseline="0" dirty="0"/>
              <a:t>Today I want to help you understand how your child is learning to read with phonics – specifically ‘Read Write Inc.’ Phonics.</a:t>
            </a:r>
          </a:p>
        </p:txBody>
      </p:sp>
      <p:sp>
        <p:nvSpPr>
          <p:cNvPr id="4" name="Slide Number Placeholder 3"/>
          <p:cNvSpPr>
            <a:spLocks noGrp="1"/>
          </p:cNvSpPr>
          <p:nvPr>
            <p:ph type="sldNum" sz="quarter" idx="10"/>
          </p:nvPr>
        </p:nvSpPr>
        <p:spPr/>
        <p:txBody>
          <a:bodyPr/>
          <a:lstStyle/>
          <a:p>
            <a:fld id="{5F10C2BD-ABBD-1C45-BDAB-44A2829FA136}" type="slidenum">
              <a:rPr lang="en-US" smtClean="0"/>
              <a:t>3</a:t>
            </a:fld>
            <a:endParaRPr lang="en-US"/>
          </a:p>
        </p:txBody>
      </p:sp>
    </p:spTree>
    <p:extLst>
      <p:ext uri="{BB962C8B-B14F-4D97-AF65-F5344CB8AC3E}">
        <p14:creationId xmlns:p14="http://schemas.microsoft.com/office/powerpoint/2010/main" val="2487976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Read quote.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2D2D2D"/>
                </a:solidFill>
                <a:latin typeface="Helvetica" charset="0"/>
                <a:cs typeface="Helvetica" charset="0"/>
                <a:sym typeface="Helvetica" charset="0"/>
              </a:rPr>
              <a:t>This is what we do in our school.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Research shows</a:t>
            </a:r>
            <a:r>
              <a:rPr lang="en-US" baseline="0" dirty="0"/>
              <a:t> that children who learn to read quickly go on to succeed in school and in life. </a:t>
            </a:r>
            <a:endParaRPr lang="en-US" dirty="0"/>
          </a:p>
          <a:p>
            <a:endParaRPr lang="en-US" i="1" baseline="0" dirty="0"/>
          </a:p>
          <a:p>
            <a:r>
              <a:rPr lang="en-US" i="0" baseline="0" dirty="0"/>
              <a:t>Today I want to help you understand how your child is learning to read with phonics – specifically ‘Read Write Inc.’ Phonics.</a:t>
            </a:r>
          </a:p>
        </p:txBody>
      </p:sp>
      <p:sp>
        <p:nvSpPr>
          <p:cNvPr id="4" name="Slide Number Placeholder 3"/>
          <p:cNvSpPr>
            <a:spLocks noGrp="1"/>
          </p:cNvSpPr>
          <p:nvPr>
            <p:ph type="sldNum" sz="quarter" idx="10"/>
          </p:nvPr>
        </p:nvSpPr>
        <p:spPr/>
        <p:txBody>
          <a:bodyPr/>
          <a:lstStyle/>
          <a:p>
            <a:fld id="{5F10C2BD-ABBD-1C45-BDAB-44A2829FA136}" type="slidenum">
              <a:rPr lang="en-US" smtClean="0"/>
              <a:t>4</a:t>
            </a:fld>
            <a:endParaRPr lang="en-US"/>
          </a:p>
        </p:txBody>
      </p:sp>
    </p:spTree>
    <p:extLst>
      <p:ext uri="{BB962C8B-B14F-4D97-AF65-F5344CB8AC3E}">
        <p14:creationId xmlns:p14="http://schemas.microsoft.com/office/powerpoint/2010/main" val="711667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GB" altLang="ja-JP" dirty="0">
              <a:latin typeface="Times New Roman" charset="0"/>
            </a:endParaRPr>
          </a:p>
        </p:txBody>
      </p:sp>
      <p:sp>
        <p:nvSpPr>
          <p:cNvPr id="4" name="Slide Number Placeholder 3"/>
          <p:cNvSpPr>
            <a:spLocks noGrp="1"/>
          </p:cNvSpPr>
          <p:nvPr>
            <p:ph type="sldNum" sz="quarter" idx="10"/>
          </p:nvPr>
        </p:nvSpPr>
        <p:spPr/>
        <p:txBody>
          <a:bodyPr/>
          <a:lstStyle/>
          <a:p>
            <a:fld id="{492E07CC-6AAD-1047-BB31-41E7C9B8EA12}" type="slidenum">
              <a:rPr lang="en-US" smtClean="0"/>
              <a:t>5</a:t>
            </a:fld>
            <a:endParaRPr lang="en-US"/>
          </a:p>
        </p:txBody>
      </p:sp>
    </p:spTree>
    <p:extLst>
      <p:ext uri="{BB962C8B-B14F-4D97-AF65-F5344CB8AC3E}">
        <p14:creationId xmlns:p14="http://schemas.microsoft.com/office/powerpoint/2010/main" val="219506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Let me introduce you to Fred</a:t>
            </a:r>
            <a:r>
              <a:rPr lang="en-US" sz="1200" i="1" u="none" strike="noStrike" kern="1200" dirty="0">
                <a:solidFill>
                  <a:schemeClr val="tx1"/>
                </a:solidFill>
                <a:effectLst/>
                <a:latin typeface="+mn-lt"/>
                <a:ea typeface="+mn-ea"/>
                <a:cs typeface="+mn-cs"/>
              </a:rPr>
              <a:t>.</a:t>
            </a:r>
            <a:endParaRPr lang="en-GB"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Fred can only speak in sounds. He says d-o-g, h-a-t etc.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Speaking like Fred helps children to understand that words are made up of sounds.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Fred helps children </a:t>
            </a:r>
            <a:r>
              <a:rPr lang="en-US" sz="1200" u="none" strike="noStrike" kern="1200" dirty="0" err="1">
                <a:solidFill>
                  <a:schemeClr val="tx1"/>
                </a:solidFill>
                <a:effectLst/>
                <a:latin typeface="+mn-lt"/>
                <a:ea typeface="+mn-ea"/>
                <a:cs typeface="+mn-cs"/>
              </a:rPr>
              <a:t>practise</a:t>
            </a:r>
            <a:r>
              <a:rPr lang="en-US" sz="1200" u="none" strike="noStrike" kern="1200" dirty="0">
                <a:solidFill>
                  <a:schemeClr val="tx1"/>
                </a:solidFill>
                <a:effectLst/>
                <a:latin typeface="+mn-lt"/>
                <a:ea typeface="+mn-ea"/>
                <a:cs typeface="+mn-cs"/>
              </a:rPr>
              <a:t> blending sounds together because he needs the children to say the words for him. Fred says d-o-g, children tell him the word is dog.</a:t>
            </a:r>
          </a:p>
          <a:p>
            <a:pPr lvl="0"/>
            <a:endParaRPr lang="en-US"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This is how we </a:t>
            </a:r>
            <a:r>
              <a:rPr lang="en-US" sz="1200" b="1" u="none" strike="noStrike" kern="1200" dirty="0">
                <a:solidFill>
                  <a:schemeClr val="tx1"/>
                </a:solidFill>
                <a:effectLst/>
                <a:latin typeface="+mn-lt"/>
                <a:ea typeface="+mn-ea"/>
                <a:cs typeface="+mn-cs"/>
              </a:rPr>
              <a:t>quickly</a:t>
            </a:r>
            <a:r>
              <a:rPr lang="en-US" sz="1200" u="none" strike="noStrike" kern="1200" dirty="0">
                <a:solidFill>
                  <a:schemeClr val="tx1"/>
                </a:solidFill>
                <a:effectLst/>
                <a:latin typeface="+mn-lt"/>
                <a:ea typeface="+mn-ea"/>
                <a:cs typeface="+mn-cs"/>
              </a:rPr>
              <a:t> teach </a:t>
            </a:r>
            <a:r>
              <a:rPr lang="en-US" sz="1200" b="1" u="none" strike="noStrike" kern="1200" dirty="0">
                <a:solidFill>
                  <a:schemeClr val="tx1"/>
                </a:solidFill>
                <a:effectLst/>
                <a:latin typeface="+mn-lt"/>
                <a:ea typeface="+mn-ea"/>
                <a:cs typeface="+mn-cs"/>
              </a:rPr>
              <a:t>all of our children</a:t>
            </a:r>
            <a:r>
              <a:rPr lang="en-US" sz="1200" u="none" strike="noStrike" kern="1200" dirty="0">
                <a:solidFill>
                  <a:schemeClr val="tx1"/>
                </a:solidFill>
                <a:effectLst/>
                <a:latin typeface="+mn-lt"/>
                <a:ea typeface="+mn-ea"/>
                <a:cs typeface="+mn-cs"/>
              </a:rPr>
              <a:t> to blend.</a:t>
            </a: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81A61AF0-59CC-4D82-B182-5DFC7F9ACF1F}" type="slidenum">
              <a:rPr lang="en-GB" smtClean="0"/>
              <a:pPr>
                <a:defRPr/>
              </a:pPr>
              <a:t>6</a:t>
            </a:fld>
            <a:endParaRPr lang="en-GB"/>
          </a:p>
        </p:txBody>
      </p:sp>
    </p:spTree>
    <p:extLst>
      <p:ext uri="{BB962C8B-B14F-4D97-AF65-F5344CB8AC3E}">
        <p14:creationId xmlns:p14="http://schemas.microsoft.com/office/powerpoint/2010/main" val="1855693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Pct val="25000"/>
              <a:buFontTx/>
              <a:buNone/>
              <a:tabLst/>
              <a:defRPr/>
            </a:pPr>
            <a:r>
              <a:rPr lang="en-US" sz="1200" b="0" i="0" u="none" strike="noStrike" cap="none" dirty="0">
                <a:solidFill>
                  <a:schemeClr val="dk1"/>
                </a:solidFill>
                <a:latin typeface="+mn-lt"/>
                <a:ea typeface="Calibri"/>
                <a:cs typeface="Calibri"/>
                <a:sym typeface="Calibri"/>
              </a:rPr>
              <a:t>Alongside teaching children sounds, we teach them </a:t>
            </a:r>
            <a:r>
              <a:rPr lang="en-US" dirty="0"/>
              <a:t>to blend sounds to read words e.g. s-a-t, sat.</a:t>
            </a:r>
            <a:r>
              <a:rPr lang="en-US" i="0" baseline="0" dirty="0"/>
              <a:t> </a:t>
            </a:r>
          </a:p>
          <a:p>
            <a:pPr marL="0" marR="0" lvl="0" indent="0" algn="l" defTabSz="457200" rtl="0" eaLnBrk="1" fontAlgn="auto" latinLnBrk="0" hangingPunct="1">
              <a:lnSpc>
                <a:spcPct val="100000"/>
              </a:lnSpc>
              <a:spcBef>
                <a:spcPts val="0"/>
              </a:spcBef>
              <a:spcAft>
                <a:spcPts val="0"/>
              </a:spcAft>
              <a:buClrTx/>
              <a:buSzPct val="25000"/>
              <a:buFontTx/>
              <a:buNone/>
              <a:tabLst/>
              <a:defRPr/>
            </a:pPr>
            <a:endParaRPr lang="en-US" dirty="0"/>
          </a:p>
          <a:p>
            <a:pPr marL="0" marR="0" lvl="0" indent="0" algn="l" rtl="0">
              <a:spcBef>
                <a:spcPts val="0"/>
              </a:spcBef>
              <a:buSzPct val="25000"/>
              <a:buNone/>
            </a:pPr>
            <a:r>
              <a:rPr lang="en-US" dirty="0"/>
              <a:t>We use Fred Talk to help children read.</a:t>
            </a: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endParaRPr lang="en-US" dirty="0"/>
          </a:p>
          <a:p>
            <a:endParaRPr lang="en-US" baseline="0" dirty="0"/>
          </a:p>
        </p:txBody>
      </p:sp>
      <p:sp>
        <p:nvSpPr>
          <p:cNvPr id="4" name="Slide Number Placeholder 3"/>
          <p:cNvSpPr>
            <a:spLocks noGrp="1"/>
          </p:cNvSpPr>
          <p:nvPr>
            <p:ph type="sldNum" sz="quarter" idx="10"/>
          </p:nvPr>
        </p:nvSpPr>
        <p:spPr/>
        <p:txBody>
          <a:bodyPr/>
          <a:lstStyle/>
          <a:p>
            <a:fld id="{492E07CC-6AAD-1047-BB31-41E7C9B8EA12}" type="slidenum">
              <a:rPr lang="en-US" smtClean="0"/>
              <a:t>7</a:t>
            </a:fld>
            <a:endParaRPr lang="en-US"/>
          </a:p>
        </p:txBody>
      </p:sp>
    </p:spTree>
    <p:extLst>
      <p:ext uri="{BB962C8B-B14F-4D97-AF65-F5344CB8AC3E}">
        <p14:creationId xmlns:p14="http://schemas.microsoft.com/office/powerpoint/2010/main" val="835558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use Fred Fingers to help children sound out words to spell easily.</a:t>
            </a:r>
          </a:p>
          <a:p>
            <a:r>
              <a:rPr lang="en-US" baseline="0" dirty="0"/>
              <a:t>It means they do not have to </a:t>
            </a:r>
            <a:r>
              <a:rPr lang="en-US" baseline="0" dirty="0" err="1"/>
              <a:t>memorise</a:t>
            </a:r>
            <a:r>
              <a:rPr lang="en-US" baseline="0" dirty="0"/>
              <a:t> lists of spelling words.</a:t>
            </a:r>
          </a:p>
          <a:p>
            <a:r>
              <a:rPr lang="en-US" baseline="0" dirty="0"/>
              <a:t>It is a tool so they will be able to spell any word. </a:t>
            </a:r>
          </a:p>
        </p:txBody>
      </p:sp>
      <p:sp>
        <p:nvSpPr>
          <p:cNvPr id="4" name="Slide Number Placeholder 3"/>
          <p:cNvSpPr>
            <a:spLocks noGrp="1"/>
          </p:cNvSpPr>
          <p:nvPr>
            <p:ph type="sldNum" sz="quarter" idx="10"/>
          </p:nvPr>
        </p:nvSpPr>
        <p:spPr/>
        <p:txBody>
          <a:bodyPr/>
          <a:lstStyle/>
          <a:p>
            <a:fld id="{492E07CC-6AAD-1047-BB31-41E7C9B8EA12}" type="slidenum">
              <a:rPr lang="en-US" smtClean="0"/>
              <a:t>8</a:t>
            </a:fld>
            <a:endParaRPr lang="en-US"/>
          </a:p>
        </p:txBody>
      </p:sp>
    </p:spTree>
    <p:extLst>
      <p:ext uri="{BB962C8B-B14F-4D97-AF65-F5344CB8AC3E}">
        <p14:creationId xmlns:p14="http://schemas.microsoft.com/office/powerpoint/2010/main" val="1595139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GB" altLang="ja-JP" dirty="0">
              <a:latin typeface="Times New Roman" charset="0"/>
            </a:endParaRPr>
          </a:p>
        </p:txBody>
      </p:sp>
      <p:sp>
        <p:nvSpPr>
          <p:cNvPr id="4" name="Slide Number Placeholder 3"/>
          <p:cNvSpPr>
            <a:spLocks noGrp="1"/>
          </p:cNvSpPr>
          <p:nvPr>
            <p:ph type="sldNum" sz="quarter" idx="10"/>
          </p:nvPr>
        </p:nvSpPr>
        <p:spPr/>
        <p:txBody>
          <a:bodyPr/>
          <a:lstStyle/>
          <a:p>
            <a:fld id="{492E07CC-6AAD-1047-BB31-41E7C9B8EA12}" type="slidenum">
              <a:rPr lang="en-US" smtClean="0"/>
              <a:t>9</a:t>
            </a:fld>
            <a:endParaRPr lang="en-US"/>
          </a:p>
        </p:txBody>
      </p:sp>
    </p:spTree>
    <p:extLst>
      <p:ext uri="{BB962C8B-B14F-4D97-AF65-F5344CB8AC3E}">
        <p14:creationId xmlns:p14="http://schemas.microsoft.com/office/powerpoint/2010/main" val="65282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make sure every child learns to read in our school.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children need extra practice when learning to read so we teach these children one-to-one for ten minutes every day – on top of their group lesson.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make sure they ‘keep up’ from the beginning and don’t need ‘catch up’ later on.</a:t>
            </a:r>
          </a:p>
          <a:p>
            <a:endParaRPr lang="en-US" dirty="0"/>
          </a:p>
        </p:txBody>
      </p:sp>
      <p:sp>
        <p:nvSpPr>
          <p:cNvPr id="4" name="Slide Number Placeholder 3"/>
          <p:cNvSpPr>
            <a:spLocks noGrp="1"/>
          </p:cNvSpPr>
          <p:nvPr>
            <p:ph type="sldNum" sz="quarter" idx="10"/>
          </p:nvPr>
        </p:nvSpPr>
        <p:spPr/>
        <p:txBody>
          <a:bodyPr/>
          <a:lstStyle/>
          <a:p>
            <a:pPr>
              <a:defRPr/>
            </a:pPr>
            <a:fld id="{81A61AF0-59CC-4D82-B182-5DFC7F9ACF1F}" type="slidenum">
              <a:rPr lang="en-GB" smtClean="0"/>
              <a:pPr>
                <a:defRPr/>
              </a:pPr>
              <a:t>10</a:t>
            </a:fld>
            <a:endParaRPr lang="en-GB"/>
          </a:p>
        </p:txBody>
      </p:sp>
    </p:spTree>
    <p:extLst>
      <p:ext uri="{BB962C8B-B14F-4D97-AF65-F5344CB8AC3E}">
        <p14:creationId xmlns:p14="http://schemas.microsoft.com/office/powerpoint/2010/main" val="1084770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Garamond" pitchFamily="18" charset="0"/>
                <a:cs typeface="Arial" pitchFamily="34" charset="0"/>
              </a:defRPr>
            </a:lvl1pPr>
            <a:lvl2pPr marL="742950" indent="-285750" eaLnBrk="0" hangingPunct="0">
              <a:defRPr sz="2400">
                <a:solidFill>
                  <a:schemeClr val="tx1"/>
                </a:solidFill>
                <a:latin typeface="Garamond" pitchFamily="18" charset="0"/>
                <a:cs typeface="Arial" pitchFamily="34" charset="0"/>
              </a:defRPr>
            </a:lvl2pPr>
            <a:lvl3pPr marL="1143000" indent="-228600" eaLnBrk="0" hangingPunct="0">
              <a:defRPr sz="2400">
                <a:solidFill>
                  <a:schemeClr val="tx1"/>
                </a:solidFill>
                <a:latin typeface="Garamond" pitchFamily="18" charset="0"/>
                <a:cs typeface="Arial" pitchFamily="34" charset="0"/>
              </a:defRPr>
            </a:lvl3pPr>
            <a:lvl4pPr marL="1600200" indent="-228600" eaLnBrk="0" hangingPunct="0">
              <a:defRPr sz="2400">
                <a:solidFill>
                  <a:schemeClr val="tx1"/>
                </a:solidFill>
                <a:latin typeface="Garamond" pitchFamily="18" charset="0"/>
                <a:cs typeface="Arial" pitchFamily="34" charset="0"/>
              </a:defRPr>
            </a:lvl4pPr>
            <a:lvl5pPr marL="2057400" indent="-228600" eaLnBrk="0" hangingPunct="0">
              <a:defRPr sz="2400">
                <a:solidFill>
                  <a:schemeClr val="tx1"/>
                </a:solidFill>
                <a:latin typeface="Garamond"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Garamond"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Garamond"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Garamond"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Garamond" pitchFamily="18" charset="0"/>
                <a:cs typeface="Arial" pitchFamily="34" charset="0"/>
              </a:defRPr>
            </a:lvl9pPr>
          </a:lstStyle>
          <a:p>
            <a:pPr eaLnBrk="1" hangingPunct="1"/>
            <a:fld id="{FB292E8D-CF26-4C18-AF48-18F643F3764E}" type="slidenum">
              <a:rPr lang="en-US" sz="1200" smtClean="0">
                <a:latin typeface="Times New Roman" pitchFamily="18" charset="0"/>
              </a:rPr>
              <a:pPr eaLnBrk="1" hangingPunct="1"/>
              <a:t>11</a:t>
            </a:fld>
            <a:endParaRPr lang="en-US" sz="1200">
              <a:latin typeface="Times New Roman" pitchFamily="18" charset="0"/>
            </a:endParaRPr>
          </a:p>
        </p:txBody>
      </p:sp>
      <p:sp>
        <p:nvSpPr>
          <p:cNvPr id="172035" name="Rectangle 2"/>
          <p:cNvSpPr>
            <a:spLocks noGrp="1" noRot="1" noChangeAspect="1" noChangeArrowheads="1" noTextEdit="1"/>
          </p:cNvSpPr>
          <p:nvPr>
            <p:ph type="sldImg"/>
          </p:nvPr>
        </p:nvSpPr>
        <p:spPr>
          <a:xfrm>
            <a:off x="984250" y="685800"/>
            <a:ext cx="2312988" cy="1735138"/>
          </a:xfrm>
          <a:ln/>
        </p:spPr>
      </p:sp>
      <p:sp>
        <p:nvSpPr>
          <p:cNvPr id="172036" name="Rectangle 3"/>
          <p:cNvSpPr>
            <a:spLocks noGrp="1" noChangeArrowheads="1"/>
          </p:cNvSpPr>
          <p:nvPr>
            <p:ph type="body" idx="1"/>
          </p:nvPr>
        </p:nvSpPr>
        <p:spPr>
          <a:xfrm>
            <a:off x="440572" y="2420642"/>
            <a:ext cx="5942641" cy="603715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our school, </a:t>
            </a:r>
            <a:r>
              <a:rPr lang="en-GB" sz="1200" kern="1200" dirty="0">
                <a:solidFill>
                  <a:schemeClr val="tx1"/>
                </a:solidFill>
                <a:effectLst/>
                <a:latin typeface="+mn-lt"/>
                <a:ea typeface="+mn-ea"/>
                <a:cs typeface="+mn-cs"/>
              </a:rPr>
              <a:t>children read each Read Write Inc. Storybook three times in class with their partner.</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Re-reading the same book helps children to become confident readers. </a:t>
            </a:r>
            <a:r>
              <a:rPr lang="en-GB" sz="1200" kern="1200" dirty="0">
                <a:solidFill>
                  <a:schemeClr val="tx1"/>
                </a:solidFill>
                <a:effectLst/>
                <a:latin typeface="+mn-lt"/>
                <a:ea typeface="+mn-ea"/>
                <a:cs typeface="+mn-cs"/>
              </a:rPr>
              <a:t>Each time they re-read, they build their fluency/speed and comprehension.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They love reading and want to read because they can read all of the words in the Storybook.</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We set a focus for each re-read in school.</a:t>
            </a:r>
          </a:p>
          <a:p>
            <a:pPr lvl="0"/>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 first read focuses on reading every word accurately. </a:t>
            </a:r>
          </a:p>
          <a:p>
            <a:pPr lvl="0"/>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 second on reading the story more quickly.</a:t>
            </a:r>
          </a:p>
          <a:p>
            <a:pPr lvl="0"/>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 third read on comprehension - understanding what they read.</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Then your child brings the </a:t>
            </a:r>
            <a:r>
              <a:rPr lang="en-GB" sz="1200" b="1" kern="1200" dirty="0">
                <a:solidFill>
                  <a:schemeClr val="tx1"/>
                </a:solidFill>
                <a:effectLst/>
                <a:latin typeface="+mn-lt"/>
                <a:ea typeface="+mn-ea"/>
                <a:cs typeface="+mn-cs"/>
              </a:rPr>
              <a:t>same book </a:t>
            </a:r>
            <a:r>
              <a:rPr lang="en-GB" sz="1200" kern="1200" dirty="0">
                <a:solidFill>
                  <a:schemeClr val="tx1"/>
                </a:solidFill>
                <a:effectLst/>
                <a:latin typeface="+mn-lt"/>
                <a:ea typeface="+mn-ea"/>
                <a:cs typeface="+mn-cs"/>
              </a:rPr>
              <a:t>home to read and enjoy with you again and again at home.</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It’s ‘three with me, four at home.’</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We do not send stories home the children cannot read because we always want them to be set up to succeed in their reading.</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We want to make sure they enjoy reading so that they want to read.</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The more they read, the faster progress they will make.</a:t>
            </a:r>
            <a:endParaRPr lang="en-US"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eaLnBrk="1" hangingPunct="1"/>
            <a:endParaRPr lang="en-GB" sz="1100" dirty="0">
              <a:latin typeface="Arial"/>
              <a:cs typeface="Arial"/>
            </a:endParaRPr>
          </a:p>
          <a:p>
            <a:pPr eaLnBrk="1" hangingPunct="1"/>
            <a:r>
              <a:rPr lang="en-GB" sz="1100" dirty="0">
                <a:latin typeface="Arial"/>
                <a:cs typeface="Arial"/>
              </a:rPr>
              <a:t>  </a:t>
            </a:r>
            <a:endParaRPr lang="en-US" sz="1100" dirty="0">
              <a:latin typeface="Arial"/>
              <a:cs typeface="Arial"/>
            </a:endParaRPr>
          </a:p>
        </p:txBody>
      </p:sp>
    </p:spTree>
    <p:extLst>
      <p:ext uri="{BB962C8B-B14F-4D97-AF65-F5344CB8AC3E}">
        <p14:creationId xmlns:p14="http://schemas.microsoft.com/office/powerpoint/2010/main" val="2226565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your child’s book bag, they will bring home:</a:t>
            </a:r>
          </a:p>
          <a:p>
            <a:endParaRPr lang="en-US"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the Storybook they have read in class to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what they can already read. </a:t>
            </a:r>
          </a:p>
          <a:p>
            <a:pPr marL="171450" indent="-171450">
              <a:buFontTx/>
              <a:buChar char="-"/>
            </a:pPr>
            <a:r>
              <a:rPr lang="en-US" sz="1200" kern="1200" dirty="0">
                <a:solidFill>
                  <a:schemeClr val="tx1"/>
                </a:solidFill>
                <a:effectLst/>
                <a:latin typeface="+mn-lt"/>
                <a:ea typeface="+mn-ea"/>
                <a:cs typeface="+mn-cs"/>
              </a:rPr>
              <a:t>The children enjoy re-reading stories they know well. Their fluency improves on every reading.</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r>
              <a:rPr lang="en-GB" sz="1200" i="0" kern="1200" dirty="0">
                <a:solidFill>
                  <a:schemeClr val="tx1"/>
                </a:solidFill>
                <a:effectLst/>
                <a:latin typeface="+mn-lt"/>
                <a:ea typeface="+mn-ea"/>
                <a:cs typeface="+mn-cs"/>
              </a:rPr>
              <a:t>A Book Bag </a:t>
            </a:r>
            <a:r>
              <a:rPr lang="en-GB" sz="1200" i="0" kern="1200" dirty="0" err="1">
                <a:solidFill>
                  <a:schemeClr val="tx1"/>
                </a:solidFill>
                <a:effectLst/>
                <a:latin typeface="+mn-lt"/>
                <a:ea typeface="+mn-ea"/>
                <a:cs typeface="+mn-cs"/>
              </a:rPr>
              <a:t>Book.</a:t>
            </a:r>
            <a:r>
              <a:rPr lang="en-GB" sz="1200" kern="1200" dirty="0" err="1">
                <a:solidFill>
                  <a:schemeClr val="tx1"/>
                </a:solidFill>
                <a:effectLst/>
                <a:latin typeface="+mn-lt"/>
                <a:ea typeface="+mn-ea"/>
                <a:cs typeface="+mn-cs"/>
              </a:rPr>
              <a:t>They</a:t>
            </a:r>
            <a:r>
              <a:rPr lang="en-GB" sz="1200" kern="1200" dirty="0">
                <a:solidFill>
                  <a:schemeClr val="tx1"/>
                </a:solidFill>
                <a:effectLst/>
                <a:latin typeface="+mn-lt"/>
                <a:ea typeface="+mn-ea"/>
                <a:cs typeface="+mn-cs"/>
              </a:rPr>
              <a:t> have guidance inside just for you as parents., They are matched to the books children read in school so provide practice of the same sounds – extra practice at the right level for your child. They include many of the same reading activities that we use in class.</a:t>
            </a:r>
            <a:endParaRPr lang="en-GB" sz="1200" i="0" kern="1200" dirty="0">
              <a:solidFill>
                <a:schemeClr val="tx1"/>
              </a:solidFill>
              <a:effectLst/>
              <a:latin typeface="+mn-lt"/>
              <a:ea typeface="+mn-ea"/>
              <a:cs typeface="+mn-cs"/>
            </a:endParaRPr>
          </a:p>
          <a:p>
            <a:pPr marL="171450" indent="-171450">
              <a:buFontTx/>
              <a:buChar char="-"/>
            </a:pPr>
            <a:r>
              <a:rPr lang="en-GB" sz="1200" kern="1200" dirty="0">
                <a:solidFill>
                  <a:schemeClr val="tx1"/>
                </a:solidFill>
                <a:effectLst/>
                <a:latin typeface="+mn-lt"/>
                <a:ea typeface="+mn-ea"/>
                <a:cs typeface="+mn-cs"/>
              </a:rPr>
              <a:t>A Library book to share with your child to promote the love of reading. You can read the story to them or they can retell the story by looking at the pictures. They are not expected to read the story themselves.</a:t>
            </a:r>
          </a:p>
          <a:p>
            <a:r>
              <a:rPr lang="en-US" sz="1200" kern="1200" dirty="0">
                <a:solidFill>
                  <a:schemeClr val="tx1"/>
                </a:solidFill>
                <a:effectLst/>
                <a:latin typeface="+mn-lt"/>
                <a:ea typeface="+mn-ea"/>
                <a:cs typeface="+mn-cs"/>
              </a:rPr>
              <a:t> </a:t>
            </a:r>
            <a:endParaRPr lang="en-US" baseline="0" dirty="0"/>
          </a:p>
        </p:txBody>
      </p:sp>
      <p:sp>
        <p:nvSpPr>
          <p:cNvPr id="4" name="Slide Number Placeholder 3"/>
          <p:cNvSpPr>
            <a:spLocks noGrp="1"/>
          </p:cNvSpPr>
          <p:nvPr>
            <p:ph type="sldNum" sz="quarter" idx="10"/>
          </p:nvPr>
        </p:nvSpPr>
        <p:spPr/>
        <p:txBody>
          <a:bodyPr/>
          <a:lstStyle/>
          <a:p>
            <a:fld id="{CFC51D32-3C34-4CC0-B1C8-B7CDA258413E}" type="slidenum">
              <a:rPr lang="en-GB" smtClean="0"/>
              <a:t>12</a:t>
            </a:fld>
            <a:endParaRPr lang="en-GB"/>
          </a:p>
        </p:txBody>
      </p:sp>
    </p:spTree>
    <p:extLst>
      <p:ext uri="{BB962C8B-B14F-4D97-AF65-F5344CB8AC3E}">
        <p14:creationId xmlns:p14="http://schemas.microsoft.com/office/powerpoint/2010/main" val="4029725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your child’s book bag, they will bring home:</a:t>
            </a:r>
          </a:p>
          <a:p>
            <a:endParaRPr lang="en-US"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the Storybook they have read in class to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what they can already read. </a:t>
            </a:r>
          </a:p>
          <a:p>
            <a:pPr marL="171450" indent="-171450">
              <a:buFontTx/>
              <a:buChar char="-"/>
            </a:pPr>
            <a:r>
              <a:rPr lang="en-GB" sz="1200" i="1" kern="1200" dirty="0">
                <a:solidFill>
                  <a:schemeClr val="tx1"/>
                </a:solidFill>
                <a:effectLst/>
                <a:latin typeface="+mn-lt"/>
                <a:ea typeface="+mn-ea"/>
                <a:cs typeface="+mn-cs"/>
              </a:rPr>
              <a:t>if applicable a ‘</a:t>
            </a:r>
            <a:r>
              <a:rPr lang="en-GB" sz="1200" kern="1200" dirty="0">
                <a:solidFill>
                  <a:schemeClr val="tx1"/>
                </a:solidFill>
                <a:effectLst/>
                <a:latin typeface="+mn-lt"/>
                <a:ea typeface="+mn-ea"/>
                <a:cs typeface="+mn-cs"/>
              </a:rPr>
              <a:t>Last and past’ Storybook – a previously read RWI Storybooks for extra practice. </a:t>
            </a:r>
            <a:r>
              <a:rPr lang="en-US" sz="1200" kern="1200" dirty="0">
                <a:solidFill>
                  <a:schemeClr val="tx1"/>
                </a:solidFill>
                <a:effectLst/>
                <a:latin typeface="+mn-lt"/>
                <a:ea typeface="+mn-ea"/>
                <a:cs typeface="+mn-cs"/>
              </a:rPr>
              <a:t>The children enjoy re-reading stories they know well. Their fluency improves on every reading.</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if applicable </a:t>
            </a:r>
            <a:r>
              <a:rPr lang="en-GB" sz="1200" i="0" kern="1200" dirty="0">
                <a:solidFill>
                  <a:schemeClr val="tx1"/>
                </a:solidFill>
                <a:effectLst/>
                <a:latin typeface="+mn-lt"/>
                <a:ea typeface="+mn-ea"/>
                <a:cs typeface="+mn-cs"/>
              </a:rPr>
              <a:t>a Book Bag </a:t>
            </a:r>
            <a:r>
              <a:rPr lang="en-GB" sz="1200" i="0" kern="1200" dirty="0" err="1">
                <a:solidFill>
                  <a:schemeClr val="tx1"/>
                </a:solidFill>
                <a:effectLst/>
                <a:latin typeface="+mn-lt"/>
                <a:ea typeface="+mn-ea"/>
                <a:cs typeface="+mn-cs"/>
              </a:rPr>
              <a:t>Book.</a:t>
            </a:r>
            <a:r>
              <a:rPr lang="en-GB" sz="1200" kern="1200" dirty="0" err="1">
                <a:solidFill>
                  <a:schemeClr val="tx1"/>
                </a:solidFill>
                <a:effectLst/>
                <a:latin typeface="+mn-lt"/>
                <a:ea typeface="+mn-ea"/>
                <a:cs typeface="+mn-cs"/>
              </a:rPr>
              <a:t>They</a:t>
            </a:r>
            <a:r>
              <a:rPr lang="en-GB" sz="1200" kern="1200" dirty="0">
                <a:solidFill>
                  <a:schemeClr val="tx1"/>
                </a:solidFill>
                <a:effectLst/>
                <a:latin typeface="+mn-lt"/>
                <a:ea typeface="+mn-ea"/>
                <a:cs typeface="+mn-cs"/>
              </a:rPr>
              <a:t> have guidance inside just for you as parents., They are matched to the books children read in school so provide practice of the same sounds – extra practice at the right level for your child. They include many of the same reading activities that we use in class.</a:t>
            </a:r>
            <a:endParaRPr lang="en-GB" sz="1200" i="0" kern="1200" dirty="0">
              <a:solidFill>
                <a:schemeClr val="tx1"/>
              </a:solidFill>
              <a:effectLst/>
              <a:latin typeface="+mn-lt"/>
              <a:ea typeface="+mn-ea"/>
              <a:cs typeface="+mn-cs"/>
            </a:endParaRPr>
          </a:p>
          <a:p>
            <a:pPr marL="171450" indent="-171450">
              <a:buFontTx/>
              <a:buChar char="-"/>
            </a:pPr>
            <a:r>
              <a:rPr lang="en-GB" sz="1200" kern="1200" dirty="0">
                <a:solidFill>
                  <a:schemeClr val="tx1"/>
                </a:solidFill>
                <a:effectLst/>
                <a:latin typeface="+mn-lt"/>
                <a:ea typeface="+mn-ea"/>
                <a:cs typeface="+mn-cs"/>
              </a:rPr>
              <a:t>A Library book to share with your child to promote the love of reading. You can read the story to them or they can retell the story by looking at the pictures. They are not expected to read the story themselves.</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make </a:t>
            </a:r>
            <a:r>
              <a:rPr lang="en-US" sz="1200" kern="1200" dirty="0">
                <a:solidFill>
                  <a:schemeClr val="tx1"/>
                </a:solidFill>
                <a:effectLst/>
                <a:latin typeface="+mn-lt"/>
                <a:ea typeface="+mn-ea"/>
                <a:cs typeface="+mn-cs"/>
              </a:rPr>
              <a:t>sure that every book that goes into your child’s book bag is a well-loved book – one they know already and want to read again and again.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baseline="0" dirty="0"/>
          </a:p>
        </p:txBody>
      </p:sp>
      <p:sp>
        <p:nvSpPr>
          <p:cNvPr id="4" name="Slide Number Placeholder 3"/>
          <p:cNvSpPr>
            <a:spLocks noGrp="1"/>
          </p:cNvSpPr>
          <p:nvPr>
            <p:ph type="sldNum" sz="quarter" idx="10"/>
          </p:nvPr>
        </p:nvSpPr>
        <p:spPr/>
        <p:txBody>
          <a:bodyPr/>
          <a:lstStyle/>
          <a:p>
            <a:fld id="{CFC51D32-3C34-4CC0-B1C8-B7CDA258413E}" type="slidenum">
              <a:rPr lang="en-GB" smtClean="0"/>
              <a:t>13</a:t>
            </a:fld>
            <a:endParaRPr lang="en-GB"/>
          </a:p>
        </p:txBody>
      </p:sp>
    </p:spTree>
    <p:extLst>
      <p:ext uri="{BB962C8B-B14F-4D97-AF65-F5344CB8AC3E}">
        <p14:creationId xmlns:p14="http://schemas.microsoft.com/office/powerpoint/2010/main" val="430829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run regular bitesize meetings to look at each of these in more detail.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1"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Provide copies of ‘Reading at Home Booklet 1 or 2’ from Oxford Owl.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Booklet 1 is sound groups and Ditty/ Red Groups and Booklet 2 for Green – Grey Storybooks.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GB" i="1" baseline="0" dirty="0">
              <a:latin typeface="Times New Roman" charset="0"/>
            </a:endParaRPr>
          </a:p>
        </p:txBody>
      </p:sp>
      <p:sp>
        <p:nvSpPr>
          <p:cNvPr id="4" name="Slide Number Placeholder 3"/>
          <p:cNvSpPr>
            <a:spLocks noGrp="1"/>
          </p:cNvSpPr>
          <p:nvPr>
            <p:ph type="sldNum" sz="quarter" idx="10"/>
          </p:nvPr>
        </p:nvSpPr>
        <p:spPr/>
        <p:txBody>
          <a:bodyPr/>
          <a:lstStyle/>
          <a:p>
            <a:fld id="{492E07CC-6AAD-1047-BB31-41E7C9B8EA12}" type="slidenum">
              <a:rPr lang="en-US" smtClean="0"/>
              <a:t>14</a:t>
            </a:fld>
            <a:endParaRPr lang="en-US"/>
          </a:p>
        </p:txBody>
      </p:sp>
    </p:spTree>
    <p:extLst>
      <p:ext uri="{BB962C8B-B14F-4D97-AF65-F5344CB8AC3E}">
        <p14:creationId xmlns:p14="http://schemas.microsoft.com/office/powerpoint/2010/main" val="251774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2E07CC-6AAD-1047-BB31-41E7C9B8EA12}" type="slidenum">
              <a:rPr lang="en-US" smtClean="0"/>
              <a:t>15</a:t>
            </a:fld>
            <a:endParaRPr lang="en-US"/>
          </a:p>
        </p:txBody>
      </p:sp>
    </p:spTree>
    <p:extLst>
      <p:ext uri="{BB962C8B-B14F-4D97-AF65-F5344CB8AC3E}">
        <p14:creationId xmlns:p14="http://schemas.microsoft.com/office/powerpoint/2010/main" val="979219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Remember that all parents have the power to change outcomes for their children.</a:t>
            </a:r>
            <a:endParaRPr lang="en-US" dirty="0">
              <a:solidFill>
                <a:srgbClr val="FF0000"/>
              </a:solidFill>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AC167F53-BA33-7E40-958D-01A6607E9B7A}" type="slidenum">
              <a:rPr lang="en-US" smtClean="0"/>
              <a:t>16</a:t>
            </a:fld>
            <a:endParaRPr lang="en-US"/>
          </a:p>
        </p:txBody>
      </p:sp>
    </p:spTree>
    <p:extLst>
      <p:ext uri="{BB962C8B-B14F-4D97-AF65-F5344CB8AC3E}">
        <p14:creationId xmlns:p14="http://schemas.microsoft.com/office/powerpoint/2010/main" val="2231569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Slide">
    <p:spTree>
      <p:nvGrpSpPr>
        <p:cNvPr id="1" name=""/>
        <p:cNvGrpSpPr/>
        <p:nvPr/>
      </p:nvGrpSpPr>
      <p:grpSpPr>
        <a:xfrm>
          <a:off x="0" y="0"/>
          <a:ext cx="0" cy="0"/>
          <a:chOff x="0" y="0"/>
          <a:chExt cx="0" cy="0"/>
        </a:xfrm>
      </p:grpSpPr>
      <p:pic>
        <p:nvPicPr>
          <p:cNvPr id="15" name="Picture 14" descr="powerpoint-cover-template-blank.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 name="Title 1"/>
          <p:cNvSpPr>
            <a:spLocks noGrp="1"/>
          </p:cNvSpPr>
          <p:nvPr>
            <p:ph type="ctrTitle"/>
          </p:nvPr>
        </p:nvSpPr>
        <p:spPr>
          <a:xfrm>
            <a:off x="4067944" y="4221088"/>
            <a:ext cx="5076056" cy="1181993"/>
          </a:xfrm>
        </p:spPr>
        <p:txBody>
          <a:bodyPr anchor="ctr">
            <a:normAutofit/>
          </a:bodyPr>
          <a:lstStyle>
            <a:lvl1pPr>
              <a:lnSpc>
                <a:spcPct val="90000"/>
              </a:lnSpc>
              <a:defRPr sz="3200">
                <a:solidFill>
                  <a:schemeClr val="bg1"/>
                </a:solidFill>
              </a:defRPr>
            </a:lvl1pPr>
          </a:lstStyle>
          <a:p>
            <a:r>
              <a:rPr lang="en-GB" dirty="0"/>
              <a:t>Click to edit Master title style</a:t>
            </a:r>
          </a:p>
        </p:txBody>
      </p:sp>
    </p:spTree>
    <p:extLst>
      <p:ext uri="{BB962C8B-B14F-4D97-AF65-F5344CB8AC3E}">
        <p14:creationId xmlns:p14="http://schemas.microsoft.com/office/powerpoint/2010/main" val="1231037735"/>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Title and Content">
    <p:spTree>
      <p:nvGrpSpPr>
        <p:cNvPr id="1" name=""/>
        <p:cNvGrpSpPr/>
        <p:nvPr/>
      </p:nvGrpSpPr>
      <p:grpSpPr>
        <a:xfrm>
          <a:off x="0" y="0"/>
          <a:ext cx="0" cy="0"/>
          <a:chOff x="0" y="0"/>
          <a:chExt cx="0" cy="0"/>
        </a:xfrm>
      </p:grpSpPr>
      <p:pic>
        <p:nvPicPr>
          <p:cNvPr id="11" name="Picture 10" descr="PPT_RM_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340" y="0"/>
            <a:ext cx="9180512" cy="6858000"/>
          </a:xfrm>
          <a:prstGeom prst="rect">
            <a:avLst/>
          </a:prstGeom>
        </p:spPr>
      </p:pic>
      <p:sp>
        <p:nvSpPr>
          <p:cNvPr id="7" name="Rectangle 3"/>
          <p:cNvSpPr/>
          <p:nvPr userDrawn="1"/>
        </p:nvSpPr>
        <p:spPr>
          <a:xfrm>
            <a:off x="323527" y="1151032"/>
            <a:ext cx="8640961" cy="45719"/>
          </a:xfrm>
          <a:prstGeom prst="rect">
            <a:avLst/>
          </a:prstGeom>
          <a:solidFill>
            <a:srgbClr val="3B9EA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endParaRPr>
          </a:p>
        </p:txBody>
      </p:sp>
      <p:sp>
        <p:nvSpPr>
          <p:cNvPr id="2" name="Title 1"/>
          <p:cNvSpPr>
            <a:spLocks noGrp="1"/>
          </p:cNvSpPr>
          <p:nvPr>
            <p:ph type="title" hasCustomPrompt="1"/>
          </p:nvPr>
        </p:nvSpPr>
        <p:spPr>
          <a:xfrm>
            <a:off x="323528" y="260649"/>
            <a:ext cx="7478713" cy="864096"/>
          </a:xfrm>
        </p:spPr>
        <p:txBody>
          <a:bodyPr anchor="b"/>
          <a:lstStyle/>
          <a:p>
            <a:br>
              <a:rPr lang="en-GB" dirty="0"/>
            </a:br>
            <a:r>
              <a:rPr lang="en-GB" dirty="0"/>
              <a:t>Click to edit Master title style</a:t>
            </a:r>
          </a:p>
        </p:txBody>
      </p:sp>
      <p:sp>
        <p:nvSpPr>
          <p:cNvPr id="3" name="Content Placeholder 2"/>
          <p:cNvSpPr>
            <a:spLocks noGrp="1"/>
          </p:cNvSpPr>
          <p:nvPr>
            <p:ph idx="1"/>
          </p:nvPr>
        </p:nvSpPr>
        <p:spPr>
          <a:xfrm>
            <a:off x="323528" y="1196752"/>
            <a:ext cx="8639175" cy="504056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Slide Number Placeholder 5"/>
          <p:cNvSpPr>
            <a:spLocks noGrp="1"/>
          </p:cNvSpPr>
          <p:nvPr>
            <p:ph type="sldNum" sz="quarter" idx="12"/>
          </p:nvPr>
        </p:nvSpPr>
        <p:spPr/>
        <p:txBody>
          <a:bodyPr/>
          <a:lstStyle>
            <a:lvl1pPr fontAlgn="auto">
              <a:spcBef>
                <a:spcPts val="0"/>
              </a:spcBef>
              <a:spcAft>
                <a:spcPts val="0"/>
              </a:spcAft>
              <a:defRPr>
                <a:latin typeface="+mn-lt"/>
                <a:ea typeface="+mn-ea"/>
              </a:defRPr>
            </a:lvl1pPr>
          </a:lstStyle>
          <a:p>
            <a:pPr>
              <a:defRPr/>
            </a:pPr>
            <a:fld id="{404DBCEF-19A6-4004-B125-9F389965607C}" type="slidenum">
              <a:rPr lang="en-US"/>
              <a:pPr>
                <a:defRPr/>
              </a:pPr>
              <a:t>‹#›</a:t>
            </a:fld>
            <a:endParaRPr lang="en-US"/>
          </a:p>
        </p:txBody>
      </p:sp>
    </p:spTree>
    <p:extLst>
      <p:ext uri="{BB962C8B-B14F-4D97-AF65-F5344CB8AC3E}">
        <p14:creationId xmlns:p14="http://schemas.microsoft.com/office/powerpoint/2010/main" val="281862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and Content">
    <p:spTree>
      <p:nvGrpSpPr>
        <p:cNvPr id="1" name=""/>
        <p:cNvGrpSpPr/>
        <p:nvPr/>
      </p:nvGrpSpPr>
      <p:grpSpPr>
        <a:xfrm>
          <a:off x="0" y="0"/>
          <a:ext cx="0" cy="0"/>
          <a:chOff x="0" y="0"/>
          <a:chExt cx="0" cy="0"/>
        </a:xfrm>
      </p:grpSpPr>
      <p:pic>
        <p:nvPicPr>
          <p:cNvPr id="11" name="Picture 10" descr="PPT_RM_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340" y="0"/>
            <a:ext cx="9180512" cy="6858000"/>
          </a:xfrm>
          <a:prstGeom prst="rect">
            <a:avLst/>
          </a:prstGeom>
        </p:spPr>
      </p:pic>
      <p:sp>
        <p:nvSpPr>
          <p:cNvPr id="7" name="Rectangle 3"/>
          <p:cNvSpPr/>
          <p:nvPr userDrawn="1"/>
        </p:nvSpPr>
        <p:spPr>
          <a:xfrm>
            <a:off x="323527" y="1151032"/>
            <a:ext cx="8640961" cy="45719"/>
          </a:xfrm>
          <a:prstGeom prst="rect">
            <a:avLst/>
          </a:prstGeom>
          <a:solidFill>
            <a:srgbClr val="3B9EA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endParaRPr>
          </a:p>
        </p:txBody>
      </p:sp>
      <p:sp>
        <p:nvSpPr>
          <p:cNvPr id="2" name="Title 1"/>
          <p:cNvSpPr>
            <a:spLocks noGrp="1"/>
          </p:cNvSpPr>
          <p:nvPr>
            <p:ph type="title" hasCustomPrompt="1"/>
          </p:nvPr>
        </p:nvSpPr>
        <p:spPr>
          <a:xfrm>
            <a:off x="323528" y="260649"/>
            <a:ext cx="7478713" cy="864096"/>
          </a:xfrm>
        </p:spPr>
        <p:txBody>
          <a:bodyPr anchor="b"/>
          <a:lstStyle/>
          <a:p>
            <a:br>
              <a:rPr lang="en-GB" dirty="0"/>
            </a:br>
            <a:r>
              <a:rPr lang="en-GB" dirty="0"/>
              <a:t>Click to edit Master title style</a:t>
            </a:r>
          </a:p>
        </p:txBody>
      </p:sp>
      <p:sp>
        <p:nvSpPr>
          <p:cNvPr id="10" name="Slide Number Placeholder 5"/>
          <p:cNvSpPr>
            <a:spLocks noGrp="1"/>
          </p:cNvSpPr>
          <p:nvPr>
            <p:ph type="sldNum" sz="quarter" idx="12"/>
          </p:nvPr>
        </p:nvSpPr>
        <p:spPr/>
        <p:txBody>
          <a:bodyPr/>
          <a:lstStyle>
            <a:lvl1pPr fontAlgn="auto">
              <a:spcBef>
                <a:spcPts val="0"/>
              </a:spcBef>
              <a:spcAft>
                <a:spcPts val="0"/>
              </a:spcAft>
              <a:defRPr>
                <a:latin typeface="+mn-lt"/>
                <a:ea typeface="+mn-ea"/>
              </a:defRPr>
            </a:lvl1pPr>
          </a:lstStyle>
          <a:p>
            <a:pPr>
              <a:defRPr/>
            </a:pPr>
            <a:fld id="{404DBCEF-19A6-4004-B125-9F389965607C}" type="slidenum">
              <a:rPr lang="en-US"/>
              <a:pPr>
                <a:defRPr/>
              </a:pPr>
              <a:t>‹#›</a:t>
            </a:fld>
            <a:endParaRPr lang="en-US"/>
          </a:p>
        </p:txBody>
      </p:sp>
      <p:sp>
        <p:nvSpPr>
          <p:cNvPr id="8" name="Content Placeholder 2"/>
          <p:cNvSpPr>
            <a:spLocks noGrp="1"/>
          </p:cNvSpPr>
          <p:nvPr>
            <p:ph sz="half" idx="1"/>
          </p:nvPr>
        </p:nvSpPr>
        <p:spPr>
          <a:xfrm>
            <a:off x="323528" y="1268760"/>
            <a:ext cx="4246885"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3"/>
          <p:cNvSpPr>
            <a:spLocks noGrp="1"/>
          </p:cNvSpPr>
          <p:nvPr>
            <p:ph sz="half" idx="2"/>
          </p:nvPr>
        </p:nvSpPr>
        <p:spPr>
          <a:xfrm>
            <a:off x="4716016" y="1268760"/>
            <a:ext cx="4254624"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69497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userDrawn="1">
  <p:cSld name="5_Title and Content">
    <p:spTree>
      <p:nvGrpSpPr>
        <p:cNvPr id="1" name=""/>
        <p:cNvGrpSpPr/>
        <p:nvPr/>
      </p:nvGrpSpPr>
      <p:grpSpPr>
        <a:xfrm>
          <a:off x="0" y="0"/>
          <a:ext cx="0" cy="0"/>
          <a:chOff x="0" y="0"/>
          <a:chExt cx="0" cy="0"/>
        </a:xfrm>
      </p:grpSpPr>
      <p:pic>
        <p:nvPicPr>
          <p:cNvPr id="11" name="Picture 10" descr="PPT_RM_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340" y="0"/>
            <a:ext cx="9180512" cy="6858000"/>
          </a:xfrm>
          <a:prstGeom prst="rect">
            <a:avLst/>
          </a:prstGeom>
        </p:spPr>
      </p:pic>
      <p:sp>
        <p:nvSpPr>
          <p:cNvPr id="3" name="Content Placeholder 2"/>
          <p:cNvSpPr>
            <a:spLocks noGrp="1"/>
          </p:cNvSpPr>
          <p:nvPr>
            <p:ph idx="1"/>
          </p:nvPr>
        </p:nvSpPr>
        <p:spPr>
          <a:xfrm>
            <a:off x="323528" y="1196752"/>
            <a:ext cx="8639175" cy="504056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Slide Number Placeholder 5"/>
          <p:cNvSpPr>
            <a:spLocks noGrp="1"/>
          </p:cNvSpPr>
          <p:nvPr>
            <p:ph type="sldNum" sz="quarter" idx="12"/>
          </p:nvPr>
        </p:nvSpPr>
        <p:spPr/>
        <p:txBody>
          <a:bodyPr/>
          <a:lstStyle>
            <a:lvl1pPr fontAlgn="auto">
              <a:spcBef>
                <a:spcPts val="0"/>
              </a:spcBef>
              <a:spcAft>
                <a:spcPts val="0"/>
              </a:spcAft>
              <a:defRPr>
                <a:latin typeface="+mn-lt"/>
                <a:ea typeface="+mn-ea"/>
              </a:defRPr>
            </a:lvl1pPr>
          </a:lstStyle>
          <a:p>
            <a:pPr>
              <a:defRPr/>
            </a:pPr>
            <a:fld id="{404DBCEF-19A6-4004-B125-9F389965607C}" type="slidenum">
              <a:rPr lang="en-US"/>
              <a:pPr>
                <a:defRPr/>
              </a:pPr>
              <a:t>‹#›</a:t>
            </a:fld>
            <a:endParaRPr lang="en-US"/>
          </a:p>
        </p:txBody>
      </p:sp>
    </p:spTree>
    <p:extLst>
      <p:ext uri="{BB962C8B-B14F-4D97-AF65-F5344CB8AC3E}">
        <p14:creationId xmlns:p14="http://schemas.microsoft.com/office/powerpoint/2010/main" val="39609874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323850" y="333375"/>
            <a:ext cx="7478713" cy="10080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3" name="Text Placeholder 2"/>
          <p:cNvSpPr>
            <a:spLocks noGrp="1"/>
          </p:cNvSpPr>
          <p:nvPr>
            <p:ph type="body" idx="1"/>
          </p:nvPr>
        </p:nvSpPr>
        <p:spPr bwMode="auto">
          <a:xfrm>
            <a:off x="323850" y="1495425"/>
            <a:ext cx="8639175" cy="4741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395288" y="6356350"/>
            <a:ext cx="2195512" cy="365125"/>
          </a:xfrm>
          <a:prstGeom prst="rect">
            <a:avLst/>
          </a:prstGeom>
        </p:spPr>
        <p:txBody>
          <a:bodyPr vert="horz" lIns="91440" tIns="45720" rIns="91440" bIns="45720" rtlCol="0" anchor="ctr"/>
          <a:lstStyle>
            <a:lvl1pPr algn="l">
              <a:defRPr sz="1000">
                <a:solidFill>
                  <a:srgbClr val="2D2D2D">
                    <a:tint val="75000"/>
                  </a:srgbClr>
                </a:solidFill>
                <a:latin typeface="Garamond" pitchFamily="18" charset="0"/>
                <a:ea typeface="MS PGothic" pitchFamily="34" charset="-128"/>
                <a:cs typeface="+mn-cs"/>
              </a:defRPr>
            </a:lvl1pPr>
          </a:lstStyle>
          <a:p>
            <a:pPr>
              <a:defRPr/>
            </a:pPr>
            <a:fld id="{DF6C09D9-D1B6-4568-8B87-5A6249D0DBD1}" type="datetime1">
              <a:rPr lang="en-US"/>
              <a:pPr>
                <a:defRPr/>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rgbClr val="2D2D2D">
                    <a:tint val="75000"/>
                  </a:srgbClr>
                </a:solidFill>
                <a:latin typeface="Garamond" pitchFamily="18" charset="0"/>
                <a:ea typeface="MS PGothic" pitchFamily="34" charset="-128"/>
                <a:cs typeface="+mn-cs"/>
              </a:defRPr>
            </a:lvl1pPr>
          </a:lstStyle>
          <a:p>
            <a:pPr>
              <a:defRPr/>
            </a:pPr>
            <a:r>
              <a:rPr lang="en-US"/>
              <a:t>Copyright Ruth Miskin Literacy</a:t>
            </a:r>
          </a:p>
        </p:txBody>
      </p:sp>
      <p:sp>
        <p:nvSpPr>
          <p:cNvPr id="6" name="Slide Number Placeholder 5"/>
          <p:cNvSpPr>
            <a:spLocks noGrp="1"/>
          </p:cNvSpPr>
          <p:nvPr>
            <p:ph type="sldNum" sz="quarter" idx="4"/>
          </p:nvPr>
        </p:nvSpPr>
        <p:spPr>
          <a:xfrm>
            <a:off x="6553200" y="6356350"/>
            <a:ext cx="2409825" cy="365125"/>
          </a:xfrm>
          <a:prstGeom prst="rect">
            <a:avLst/>
          </a:prstGeom>
        </p:spPr>
        <p:txBody>
          <a:bodyPr vert="horz" lIns="91440" tIns="45720" rIns="91440" bIns="45720" rtlCol="0" anchor="ctr"/>
          <a:lstStyle>
            <a:lvl1pPr algn="r">
              <a:defRPr sz="1000">
                <a:solidFill>
                  <a:srgbClr val="2D2D2D">
                    <a:tint val="75000"/>
                  </a:srgbClr>
                </a:solidFill>
                <a:latin typeface="Garamond" pitchFamily="18" charset="0"/>
                <a:ea typeface="MS PGothic" pitchFamily="34" charset="-128"/>
                <a:cs typeface="+mn-cs"/>
              </a:defRPr>
            </a:lvl1pPr>
          </a:lstStyle>
          <a:p>
            <a:pPr>
              <a:defRPr/>
            </a:pPr>
            <a:fld id="{D366FC25-FCA6-4D86-A84B-F6C8160D7687}" type="slidenum">
              <a:rPr lang="en-US"/>
              <a:pPr>
                <a:defRPr/>
              </a:pPr>
              <a:t>‹#›</a:t>
            </a:fld>
            <a:endParaRPr lang="en-US"/>
          </a:p>
        </p:txBody>
      </p:sp>
      <p:sp>
        <p:nvSpPr>
          <p:cNvPr id="7" name="Rectangle 6"/>
          <p:cNvSpPr/>
          <p:nvPr/>
        </p:nvSpPr>
        <p:spPr>
          <a:xfrm>
            <a:off x="395288" y="188913"/>
            <a:ext cx="8567737" cy="14446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solidFill>
                <a:prstClr val="white"/>
              </a:solidFill>
            </a:endParaRPr>
          </a:p>
        </p:txBody>
      </p:sp>
      <p:pic>
        <p:nvPicPr>
          <p:cNvPr id="15368" name="Picture 9" descr="RM_shape.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243888" y="404813"/>
            <a:ext cx="688975" cy="720725"/>
          </a:xfrm>
          <a:prstGeom prst="rect">
            <a:avLst/>
          </a:prstGeom>
          <a:noFill/>
          <a:ln w="9525">
            <a:noFill/>
            <a:miter lim="800000"/>
            <a:headEnd/>
            <a:tailEnd/>
          </a:ln>
        </p:spPr>
      </p:pic>
      <p:cxnSp>
        <p:nvCxnSpPr>
          <p:cNvPr id="13" name="Straight Connector 12"/>
          <p:cNvCxnSpPr/>
          <p:nvPr/>
        </p:nvCxnSpPr>
        <p:spPr>
          <a:xfrm>
            <a:off x="323850" y="188913"/>
            <a:ext cx="0" cy="6480175"/>
          </a:xfrm>
          <a:prstGeom prst="line">
            <a:avLst/>
          </a:prstGeom>
          <a:ln>
            <a:prstDash val="sysDot"/>
          </a:ln>
          <a:effectLst/>
        </p:spPr>
        <p:style>
          <a:lnRef idx="2">
            <a:schemeClr val="accent4"/>
          </a:lnRef>
          <a:fillRef idx="0">
            <a:schemeClr val="accent4"/>
          </a:fillRef>
          <a:effectRef idx="1">
            <a:schemeClr val="accent4"/>
          </a:effectRef>
          <a:fontRef idx="minor">
            <a:schemeClr val="tx1"/>
          </a:fontRef>
        </p:style>
      </p:cxnSp>
      <p:pic>
        <p:nvPicPr>
          <p:cNvPr id="10" name="Picture 9" descr="PPT_RM_page.jp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5271277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91" r:id="rId4"/>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hf sldNum="0" hdr="0"/>
  <p:txStyles>
    <p:title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p:titleStyle>
    <p:body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yln6PpV1G1I&amp;pp=0gcJCYsCo7VqN5t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chools.ruthmiskin.com/training/view/kx3x7Otx/gA0ETmj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chools.ruthmiskin.com/training/view/g3jijlKt/kBCGbB5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tif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ruthmiskin.com/en/parent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facebook.com/miskin.education"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Pure Sounds (</a:t>
            </a:r>
            <a:r>
              <a:rPr lang="en-US" dirty="0" err="1"/>
              <a:t>ruthmiskin.com</a:t>
            </a:r>
            <a:r>
              <a:rPr lang="en-US" dirty="0"/>
              <a:t>)</a:t>
            </a:r>
          </a:p>
        </p:txBody>
      </p:sp>
      <p:sp>
        <p:nvSpPr>
          <p:cNvPr id="3" name="Rectangle 2">
            <a:extLst>
              <a:ext uri="{FF2B5EF4-FFF2-40B4-BE49-F238E27FC236}">
                <a16:creationId xmlns:a16="http://schemas.microsoft.com/office/drawing/2014/main" id="{D2856ADC-59E4-4060-9F02-1653E5C32B74}"/>
              </a:ext>
            </a:extLst>
          </p:cNvPr>
          <p:cNvSpPr/>
          <p:nvPr/>
        </p:nvSpPr>
        <p:spPr>
          <a:xfrm>
            <a:off x="323527" y="1409237"/>
            <a:ext cx="7994207" cy="369332"/>
          </a:xfrm>
          <a:prstGeom prst="rect">
            <a:avLst/>
          </a:prstGeom>
        </p:spPr>
        <p:txBody>
          <a:bodyPr wrap="square">
            <a:spAutoFit/>
          </a:bodyPr>
          <a:lstStyle/>
          <a:p>
            <a:r>
              <a:rPr lang="en-GB" dirty="0">
                <a:hlinkClick r:id="rId3"/>
              </a:rPr>
              <a:t>Read Write Inc Phonics: How to say the Set 1, Set 2 and Set 3 sounds</a:t>
            </a:r>
            <a:endParaRPr lang="en-GB" dirty="0"/>
          </a:p>
        </p:txBody>
      </p:sp>
    </p:spTree>
    <p:extLst>
      <p:ext uri="{BB962C8B-B14F-4D97-AF65-F5344CB8AC3E}">
        <p14:creationId xmlns:p14="http://schemas.microsoft.com/office/powerpoint/2010/main" val="3354566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554132" y="4221088"/>
            <a:ext cx="3589867" cy="1181993"/>
          </a:xfrm>
        </p:spPr>
        <p:txBody>
          <a:bodyPr>
            <a:normAutofit fontScale="90000"/>
          </a:bodyPr>
          <a:lstStyle/>
          <a:p>
            <a:br>
              <a:rPr lang="en-US" dirty="0"/>
            </a:br>
            <a:r>
              <a:rPr lang="en-US" dirty="0"/>
              <a:t>Parents’ Meeting</a:t>
            </a:r>
            <a:br>
              <a:rPr lang="en-US" dirty="0"/>
            </a:br>
            <a:r>
              <a:rPr lang="en-US" i="1" dirty="0"/>
              <a:t>Introduction to Read Write Inc.</a:t>
            </a:r>
            <a:br>
              <a:rPr lang="en-US" dirty="0"/>
            </a:br>
            <a:endParaRPr lang="en-US" dirty="0"/>
          </a:p>
        </p:txBody>
      </p:sp>
    </p:spTree>
    <p:extLst>
      <p:ext uri="{BB962C8B-B14F-4D97-AF65-F5344CB8AC3E}">
        <p14:creationId xmlns:p14="http://schemas.microsoft.com/office/powerpoint/2010/main" val="144907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36" y="260649"/>
            <a:ext cx="8640951" cy="864096"/>
          </a:xfrm>
        </p:spPr>
        <p:txBody>
          <a:bodyPr/>
          <a:lstStyle/>
          <a:p>
            <a:r>
              <a:rPr lang="en-US" dirty="0"/>
              <a:t>Reading </a:t>
            </a:r>
            <a:r>
              <a:rPr lang="en-GB" dirty="0"/>
              <a:t>changes everything</a:t>
            </a:r>
            <a:endParaRPr lang="en-US" dirty="0"/>
          </a:p>
        </p:txBody>
      </p:sp>
      <p:sp>
        <p:nvSpPr>
          <p:cNvPr id="5" name="Content Placeholder 4"/>
          <p:cNvSpPr>
            <a:spLocks noGrp="1"/>
          </p:cNvSpPr>
          <p:nvPr>
            <p:ph idx="1"/>
          </p:nvPr>
        </p:nvSpPr>
        <p:spPr>
          <a:prstGeom prst="rect">
            <a:avLst/>
          </a:prstGeom>
        </p:spPr>
        <p:txBody>
          <a:bodyPr>
            <a:normAutofit/>
          </a:bodyPr>
          <a:lstStyle/>
          <a:p>
            <a:pPr marL="0" indent="0">
              <a:buNone/>
            </a:pPr>
            <a:endParaRPr lang="en-US" dirty="0">
              <a:solidFill>
                <a:srgbClr val="5A5A5A"/>
              </a:solidFill>
            </a:endParaRPr>
          </a:p>
          <a:p>
            <a:pPr marL="0" indent="0">
              <a:buNone/>
            </a:pPr>
            <a:r>
              <a:rPr lang="en-US" dirty="0">
                <a:solidFill>
                  <a:srgbClr val="5A5A5A"/>
                </a:solidFill>
              </a:rPr>
              <a:t>Teach a child to read and keep that child reading and we will change everything.</a:t>
            </a:r>
          </a:p>
          <a:p>
            <a:endParaRPr lang="en-US" dirty="0"/>
          </a:p>
          <a:p>
            <a:pPr marL="0" indent="0">
              <a:buNone/>
            </a:pPr>
            <a:r>
              <a:rPr lang="en-US" b="1" dirty="0">
                <a:solidFill>
                  <a:schemeClr val="accent3"/>
                </a:solidFill>
              </a:rPr>
              <a:t>And I mean everything.</a:t>
            </a:r>
          </a:p>
          <a:p>
            <a:endParaRPr lang="en-US" b="1" dirty="0">
              <a:solidFill>
                <a:schemeClr val="accent1"/>
              </a:solidFill>
            </a:endParaRPr>
          </a:p>
          <a:p>
            <a:pPr marL="0" indent="0" algn="r">
              <a:buNone/>
            </a:pPr>
            <a:r>
              <a:rPr lang="en-US" sz="2400" i="1" dirty="0"/>
              <a:t>Jeanette Winterson</a:t>
            </a:r>
            <a:endParaRPr lang="en-US" sz="2400" b="1" i="1" dirty="0">
              <a:solidFill>
                <a:schemeClr val="accent1"/>
              </a:solidFill>
            </a:endParaRPr>
          </a:p>
          <a:p>
            <a:endParaRPr lang="en-US" dirty="0"/>
          </a:p>
        </p:txBody>
      </p:sp>
    </p:spTree>
    <p:extLst>
      <p:ext uri="{BB962C8B-B14F-4D97-AF65-F5344CB8AC3E}">
        <p14:creationId xmlns:p14="http://schemas.microsoft.com/office/powerpoint/2010/main" val="384165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36" y="260649"/>
            <a:ext cx="8640951" cy="864096"/>
          </a:xfrm>
        </p:spPr>
        <p:txBody>
          <a:bodyPr/>
          <a:lstStyle/>
          <a:p>
            <a:r>
              <a:rPr lang="en-GB" dirty="0"/>
              <a:t>Why is reading important?</a:t>
            </a:r>
            <a:endParaRPr lang="en-US" dirty="0"/>
          </a:p>
        </p:txBody>
      </p:sp>
      <p:sp>
        <p:nvSpPr>
          <p:cNvPr id="5" name="Content Placeholder 4"/>
          <p:cNvSpPr>
            <a:spLocks noGrp="1"/>
          </p:cNvSpPr>
          <p:nvPr>
            <p:ph idx="1"/>
          </p:nvPr>
        </p:nvSpPr>
        <p:spPr>
          <a:prstGeom prst="rect">
            <a:avLst/>
          </a:prstGeom>
        </p:spPr>
        <p:txBody>
          <a:bodyPr>
            <a:normAutofit/>
          </a:bodyPr>
          <a:lstStyle/>
          <a:p>
            <a:pPr marL="0" indent="0">
              <a:buNone/>
            </a:pPr>
            <a:endParaRPr lang="en-US" dirty="0">
              <a:solidFill>
                <a:srgbClr val="5A5A5A"/>
              </a:solidFill>
            </a:endParaRPr>
          </a:p>
          <a:p>
            <a:pPr marL="0" indent="0">
              <a:buNone/>
            </a:pPr>
            <a:r>
              <a:rPr lang="en-GB" dirty="0"/>
              <a:t>Children that are read to daily by age five may hear about </a:t>
            </a:r>
            <a:r>
              <a:rPr lang="en-GB" dirty="0">
                <a:highlight>
                  <a:srgbClr val="FFFF00"/>
                </a:highlight>
              </a:rPr>
              <a:t>300,000 words</a:t>
            </a:r>
            <a:r>
              <a:rPr lang="en-GB" dirty="0"/>
              <a:t>, while those read to five times a day could hear over </a:t>
            </a:r>
            <a:r>
              <a:rPr lang="en-GB" dirty="0">
                <a:highlight>
                  <a:srgbClr val="FFFF00"/>
                </a:highlight>
              </a:rPr>
              <a:t>1.4 million</a:t>
            </a:r>
            <a:r>
              <a:rPr lang="en-GB" dirty="0"/>
              <a:t>, creating a significant "million-word gap" compared to children who are never read to, who hear around </a:t>
            </a:r>
            <a:r>
              <a:rPr lang="en-GB" dirty="0">
                <a:highlight>
                  <a:srgbClr val="FFFF00"/>
                </a:highlight>
              </a:rPr>
              <a:t>4,662 words</a:t>
            </a:r>
            <a:r>
              <a:rPr lang="en-GB" dirty="0"/>
              <a:t>. This vocabulary difference highlights the importance of reading to children for language and cognitive development. </a:t>
            </a:r>
            <a:endParaRPr lang="en-US" dirty="0"/>
          </a:p>
        </p:txBody>
      </p:sp>
    </p:spTree>
    <p:extLst>
      <p:ext uri="{BB962C8B-B14F-4D97-AF65-F5344CB8AC3E}">
        <p14:creationId xmlns:p14="http://schemas.microsoft.com/office/powerpoint/2010/main" val="943452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Phonics?</a:t>
            </a:r>
          </a:p>
        </p:txBody>
      </p:sp>
      <p:sp>
        <p:nvSpPr>
          <p:cNvPr id="3" name="Rectangle 2">
            <a:extLst>
              <a:ext uri="{FF2B5EF4-FFF2-40B4-BE49-F238E27FC236}">
                <a16:creationId xmlns:a16="http://schemas.microsoft.com/office/drawing/2014/main" id="{42A522AE-F92F-4A77-AF01-96DDC5CFDDD6}"/>
              </a:ext>
            </a:extLst>
          </p:cNvPr>
          <p:cNvSpPr/>
          <p:nvPr/>
        </p:nvSpPr>
        <p:spPr>
          <a:xfrm>
            <a:off x="323527" y="1574491"/>
            <a:ext cx="8126409" cy="369332"/>
          </a:xfrm>
          <a:prstGeom prst="rect">
            <a:avLst/>
          </a:prstGeom>
        </p:spPr>
        <p:txBody>
          <a:bodyPr wrap="square">
            <a:spAutoFit/>
          </a:bodyPr>
          <a:lstStyle/>
          <a:p>
            <a:r>
              <a:rPr lang="en-GB" dirty="0">
                <a:hlinkClick r:id="rId3"/>
              </a:rPr>
              <a:t>https://schools.ruthmiskin.com/training/view/kx3x7Otx/gA0ETmj5</a:t>
            </a:r>
            <a:endParaRPr lang="en-GB" dirty="0"/>
          </a:p>
        </p:txBody>
      </p:sp>
    </p:spTree>
    <p:extLst>
      <p:ext uri="{BB962C8B-B14F-4D97-AF65-F5344CB8AC3E}">
        <p14:creationId xmlns:p14="http://schemas.microsoft.com/office/powerpoint/2010/main" val="981863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Fred</a:t>
            </a:r>
          </a:p>
        </p:txBody>
      </p:sp>
      <p:pic>
        <p:nvPicPr>
          <p:cNvPr id="4" name="Content Placeholder 1" descr="41Ho83H3mFL.jpg"/>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782556" y="2276872"/>
            <a:ext cx="5717373" cy="2664296"/>
          </a:xfrm>
        </p:spPr>
      </p:pic>
    </p:spTree>
    <p:extLst>
      <p:ext uri="{BB962C8B-B14F-4D97-AF65-F5344CB8AC3E}">
        <p14:creationId xmlns:p14="http://schemas.microsoft.com/office/powerpoint/2010/main" val="91630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Sounds + blending = reading </a:t>
            </a:r>
          </a:p>
        </p:txBody>
      </p:sp>
      <p:pic>
        <p:nvPicPr>
          <p:cNvPr id="16" name="Picture 15" descr="Screen Shot 2016-04-13 at 10.33.1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6767" y="2721512"/>
            <a:ext cx="2963858" cy="1394893"/>
          </a:xfrm>
          <a:prstGeom prst="rect">
            <a:avLst/>
          </a:prstGeom>
          <a:ln>
            <a:solidFill>
              <a:schemeClr val="tx1"/>
            </a:solidFill>
          </a:ln>
        </p:spPr>
      </p:pic>
      <p:sp>
        <p:nvSpPr>
          <p:cNvPr id="3" name="TextBox 2">
            <a:extLst>
              <a:ext uri="{FF2B5EF4-FFF2-40B4-BE49-F238E27FC236}">
                <a16:creationId xmlns:a16="http://schemas.microsoft.com/office/drawing/2014/main" id="{50D0F987-1124-9641-A917-5AF839C65251}"/>
              </a:ext>
            </a:extLst>
          </p:cNvPr>
          <p:cNvSpPr txBox="1"/>
          <p:nvPr/>
        </p:nvSpPr>
        <p:spPr>
          <a:xfrm>
            <a:off x="4142396" y="2911126"/>
            <a:ext cx="1065487" cy="1015663"/>
          </a:xfrm>
          <a:prstGeom prst="rect">
            <a:avLst/>
          </a:prstGeom>
          <a:noFill/>
        </p:spPr>
        <p:txBody>
          <a:bodyPr wrap="square" rtlCol="0">
            <a:spAutoFit/>
          </a:bodyPr>
          <a:lstStyle/>
          <a:p>
            <a:r>
              <a:rPr lang="en-US" sz="6000" b="1" dirty="0">
                <a:solidFill>
                  <a:srgbClr val="787878"/>
                </a:solidFill>
                <a:ea typeface="+mj-ea"/>
                <a:cs typeface="+mj-cs"/>
              </a:rPr>
              <a:t>+</a:t>
            </a:r>
          </a:p>
        </p:txBody>
      </p:sp>
      <p:pic>
        <p:nvPicPr>
          <p:cNvPr id="9" name="Picture 8" descr="as.png">
            <a:extLst>
              <a:ext uri="{FF2B5EF4-FFF2-40B4-BE49-F238E27FC236}">
                <a16:creationId xmlns:a16="http://schemas.microsoft.com/office/drawing/2014/main" id="{51EA20A7-5BA2-E440-9860-D798EE7E533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3528" y="2618531"/>
            <a:ext cx="3393707" cy="1508314"/>
          </a:xfrm>
          <a:prstGeom prst="rect">
            <a:avLst/>
          </a:prstGeom>
        </p:spPr>
      </p:pic>
    </p:spTree>
    <p:extLst>
      <p:ext uri="{BB962C8B-B14F-4D97-AF65-F5344CB8AC3E}">
        <p14:creationId xmlns:p14="http://schemas.microsoft.com/office/powerpoint/2010/main" val="9209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 spelling using Fred Fingers</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78545" r="-78545"/>
          <a:stretch>
            <a:fillRect/>
          </a:stretch>
        </p:blipFill>
        <p:spPr/>
      </p:pic>
    </p:spTree>
    <p:extLst>
      <p:ext uri="{BB962C8B-B14F-4D97-AF65-F5344CB8AC3E}">
        <p14:creationId xmlns:p14="http://schemas.microsoft.com/office/powerpoint/2010/main" val="314491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RWI – How it works</a:t>
            </a:r>
          </a:p>
        </p:txBody>
      </p:sp>
      <p:sp>
        <p:nvSpPr>
          <p:cNvPr id="3" name="Rectangle 2">
            <a:extLst>
              <a:ext uri="{FF2B5EF4-FFF2-40B4-BE49-F238E27FC236}">
                <a16:creationId xmlns:a16="http://schemas.microsoft.com/office/drawing/2014/main" id="{90AD9566-B02E-46A4-82D6-DF7EBEE78F1C}"/>
              </a:ext>
            </a:extLst>
          </p:cNvPr>
          <p:cNvSpPr/>
          <p:nvPr/>
        </p:nvSpPr>
        <p:spPr>
          <a:xfrm>
            <a:off x="323527" y="1518485"/>
            <a:ext cx="8071325" cy="369332"/>
          </a:xfrm>
          <a:prstGeom prst="rect">
            <a:avLst/>
          </a:prstGeom>
        </p:spPr>
        <p:txBody>
          <a:bodyPr wrap="square">
            <a:spAutoFit/>
          </a:bodyPr>
          <a:lstStyle/>
          <a:p>
            <a:r>
              <a:rPr lang="en-GB" dirty="0">
                <a:hlinkClick r:id="rId3"/>
              </a:rPr>
              <a:t>https://schools.ruthmiskin.com/training/view/g3jijlKt/kBCGbB5T</a:t>
            </a:r>
            <a:endParaRPr lang="en-GB" dirty="0"/>
          </a:p>
        </p:txBody>
      </p:sp>
    </p:spTree>
    <p:extLst>
      <p:ext uri="{BB962C8B-B14F-4D97-AF65-F5344CB8AC3E}">
        <p14:creationId xmlns:p14="http://schemas.microsoft.com/office/powerpoint/2010/main" val="173582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9"/>
            <a:ext cx="8820472" cy="864096"/>
          </a:xfrm>
        </p:spPr>
        <p:txBody>
          <a:bodyPr/>
          <a:lstStyle/>
          <a:p>
            <a:r>
              <a:rPr lang="en-US" dirty="0"/>
              <a:t>One-to-one tutoring – ‘keep up, not catch up!’</a:t>
            </a:r>
          </a:p>
        </p:txBody>
      </p:sp>
      <p:pic>
        <p:nvPicPr>
          <p:cNvPr id="8" name="Content Placeholder 7">
            <a:extLst>
              <a:ext uri="{FF2B5EF4-FFF2-40B4-BE49-F238E27FC236}">
                <a16:creationId xmlns:a16="http://schemas.microsoft.com/office/drawing/2014/main" id="{7279E094-2F07-E241-8BC8-4E837AF4CC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3608" y="1268760"/>
            <a:ext cx="7037677" cy="4680297"/>
          </a:xfrm>
        </p:spPr>
      </p:pic>
    </p:spTree>
    <p:extLst>
      <p:ext uri="{BB962C8B-B14F-4D97-AF65-F5344CB8AC3E}">
        <p14:creationId xmlns:p14="http://schemas.microsoft.com/office/powerpoint/2010/main" val="793214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‘Three with me, four at home’</a:t>
            </a:r>
          </a:p>
        </p:txBody>
      </p:sp>
      <p:sp>
        <p:nvSpPr>
          <p:cNvPr id="50179" name="Rectangle 3"/>
          <p:cNvSpPr>
            <a:spLocks noGrp="1" noChangeArrowheads="1"/>
          </p:cNvSpPr>
          <p:nvPr>
            <p:ph idx="1"/>
          </p:nvPr>
        </p:nvSpPr>
        <p:spPr>
          <a:xfrm>
            <a:off x="323528" y="1196752"/>
            <a:ext cx="8639175" cy="5661248"/>
          </a:xfrm>
        </p:spPr>
        <p:txBody>
          <a:bodyPr>
            <a:normAutofit/>
          </a:bodyPr>
          <a:lstStyle/>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Accuracy</a:t>
            </a:r>
          </a:p>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Fluency</a:t>
            </a:r>
          </a:p>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Comprehension</a:t>
            </a:r>
          </a:p>
          <a:p>
            <a:pPr algn="ctr" eaLnBrk="1" hangingPunct="1">
              <a:buFont typeface="Wingdings" pitchFamily="2" charset="2"/>
              <a:buNone/>
            </a:pPr>
            <a:endParaRPr lang="en-GB" dirty="0">
              <a:ea typeface="Arial Unicode MS" pitchFamily="34" charset="-128"/>
              <a:cs typeface="Arial Unicode MS" pitchFamily="34" charset="-128"/>
            </a:endParaRPr>
          </a:p>
          <a:p>
            <a:pPr algn="ctr" eaLnBrk="1" hangingPunct="1">
              <a:buFont typeface="Wingdings" pitchFamily="2" charset="2"/>
              <a:buNone/>
            </a:pPr>
            <a:r>
              <a:rPr lang="en-GB" dirty="0">
                <a:ea typeface="Arial Unicode MS" pitchFamily="34" charset="-128"/>
                <a:cs typeface="Arial Unicode MS" pitchFamily="34" charset="-128"/>
              </a:rPr>
              <a:t>Read and enjoy at home</a:t>
            </a:r>
          </a:p>
          <a:p>
            <a:pPr eaLnBrk="1" hangingPunct="1">
              <a:buFont typeface="Wingdings" pitchFamily="2" charset="2"/>
              <a:buNone/>
            </a:pPr>
            <a:endParaRPr lang="en-GB" sz="2400" dirty="0">
              <a:ea typeface="Arial Unicode MS" pitchFamily="34" charset="-128"/>
              <a:cs typeface="Arial Unicode MS" pitchFamily="34" charset="-128"/>
            </a:endParaRPr>
          </a:p>
          <a:p>
            <a:pPr eaLnBrk="1" hangingPunct="1">
              <a:buFont typeface="Wingdings" pitchFamily="2" charset="2"/>
              <a:buNone/>
            </a:pPr>
            <a:endParaRPr lang="en-GB" sz="2400" i="1" dirty="0">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399444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50179">
                                            <p:txEl>
                                              <p:pRg st="1" end="1"/>
                                            </p:txEl>
                                          </p:spTgt>
                                        </p:tgtEl>
                                        <p:attrNameLst>
                                          <p:attrName>style.color</p:attrName>
                                        </p:attrNameLst>
                                      </p:cBhvr>
                                      <p:to>
                                        <a:schemeClr val="hlink"/>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500" fill="hold"/>
                                        <p:tgtEl>
                                          <p:spTgt spid="50179">
                                            <p:txEl>
                                              <p:pRg st="3" end="3"/>
                                            </p:txEl>
                                          </p:spTgt>
                                        </p:tgtEl>
                                        <p:attrNameLst>
                                          <p:attrName>style.color</p:attrName>
                                        </p:attrNameLst>
                                      </p:cBhvr>
                                      <p:to>
                                        <a:schemeClr val="hlink"/>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500" fill="hold"/>
                                        <p:tgtEl>
                                          <p:spTgt spid="50179">
                                            <p:txEl>
                                              <p:pRg st="5" end="5"/>
                                            </p:txEl>
                                          </p:spTgt>
                                        </p:tgtEl>
                                        <p:attrNameLst>
                                          <p:attrName>style.color</p:attrName>
                                        </p:attrNameLst>
                                      </p:cBhvr>
                                      <p:to>
                                        <a:schemeClr val="hlink"/>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nodeType="clickEffect">
                                  <p:stCondLst>
                                    <p:cond delay="0"/>
                                  </p:stCondLst>
                                  <p:childTnLst>
                                    <p:animClr clrSpc="rgb" dir="cw">
                                      <p:cBhvr override="childStyle">
                                        <p:cTn id="18" dur="500" fill="hold"/>
                                        <p:tgtEl>
                                          <p:spTgt spid="50179">
                                            <p:txEl>
                                              <p:pRg st="7" end="7"/>
                                            </p:txEl>
                                          </p:spTgt>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260649"/>
            <a:ext cx="8712967" cy="864096"/>
          </a:xfrm>
        </p:spPr>
        <p:txBody>
          <a:bodyPr/>
          <a:lstStyle/>
          <a:p>
            <a:r>
              <a:rPr lang="en-US" dirty="0"/>
              <a:t>Which books will children bring home?</a:t>
            </a:r>
          </a:p>
        </p:txBody>
      </p:sp>
      <p:grpSp>
        <p:nvGrpSpPr>
          <p:cNvPr id="16" name="Group 15"/>
          <p:cNvGrpSpPr/>
          <p:nvPr/>
        </p:nvGrpSpPr>
        <p:grpSpPr>
          <a:xfrm>
            <a:off x="7297302" y="2465861"/>
            <a:ext cx="1484521" cy="1722762"/>
            <a:chOff x="6340708" y="2209677"/>
            <a:chExt cx="2227243" cy="2752317"/>
          </a:xfrm>
        </p:grpSpPr>
        <p:pic>
          <p:nvPicPr>
            <p:cNvPr id="17" name="Picture 29" descr="http://jeannewillis.com/Book%20Covers/CottonwoolColin.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89106" y="3711640"/>
              <a:ext cx="1070076" cy="1250354"/>
            </a:xfrm>
            <a:prstGeom prst="rect">
              <a:avLst/>
            </a:prstGeom>
            <a:noFill/>
            <a:ln w="9525">
              <a:noFill/>
              <a:miter lim="800000"/>
              <a:headEnd/>
              <a:tailEnd/>
            </a:ln>
          </p:spPr>
        </p:pic>
        <p:grpSp>
          <p:nvGrpSpPr>
            <p:cNvPr id="18" name="Group 17"/>
            <p:cNvGrpSpPr/>
            <p:nvPr/>
          </p:nvGrpSpPr>
          <p:grpSpPr>
            <a:xfrm>
              <a:off x="6340708" y="2209677"/>
              <a:ext cx="2227243" cy="2147017"/>
              <a:chOff x="6340708" y="2209677"/>
              <a:chExt cx="2227243" cy="2147017"/>
            </a:xfrm>
          </p:grpSpPr>
          <p:pic>
            <p:nvPicPr>
              <p:cNvPr id="19" name="Picture 30" descr="MonkeyandPanda.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96976" y="2841502"/>
                <a:ext cx="970975" cy="1277766"/>
              </a:xfrm>
              <a:prstGeom prst="rect">
                <a:avLst/>
              </a:prstGeom>
              <a:noFill/>
              <a:ln w="9525">
                <a:noFill/>
                <a:miter lim="800000"/>
                <a:headEnd/>
                <a:tailEnd/>
              </a:ln>
            </p:spPr>
          </p:pic>
          <p:pic>
            <p:nvPicPr>
              <p:cNvPr id="20" name="Picture 34" descr="TimeofLion.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384540">
                <a:off x="6340708" y="2886722"/>
                <a:ext cx="852897" cy="762231"/>
              </a:xfrm>
              <a:prstGeom prst="rect">
                <a:avLst/>
              </a:prstGeom>
              <a:noFill/>
              <a:ln w="9525">
                <a:noFill/>
                <a:miter lim="800000"/>
                <a:headEnd/>
                <a:tailEnd/>
              </a:ln>
            </p:spPr>
          </p:pic>
          <p:pic>
            <p:nvPicPr>
              <p:cNvPr id="21" name="Picture 28" descr="The Worst Princes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71514" y="2209677"/>
                <a:ext cx="906664" cy="1058478"/>
              </a:xfrm>
              <a:prstGeom prst="rect">
                <a:avLst/>
              </a:prstGeom>
              <a:noFill/>
              <a:ln w="9525">
                <a:noFill/>
                <a:miter lim="800000"/>
                <a:headEnd/>
                <a:tailEnd/>
              </a:ln>
            </p:spPr>
          </p:pic>
          <p:pic>
            <p:nvPicPr>
              <p:cNvPr id="22" name="Picture 27" descr="http://img1.fantasticfiction.co.uk/images/h4/h20507.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732880" y="3129534"/>
                <a:ext cx="933021" cy="1227160"/>
              </a:xfrm>
              <a:prstGeom prst="rect">
                <a:avLst/>
              </a:prstGeom>
              <a:noFill/>
              <a:ln w="9525">
                <a:noFill/>
                <a:miter lim="800000"/>
                <a:headEnd/>
                <a:tailEnd/>
              </a:ln>
            </p:spPr>
          </p:pic>
        </p:grpSp>
      </p:grpSp>
      <p:sp>
        <p:nvSpPr>
          <p:cNvPr id="32" name="TextBox 31"/>
          <p:cNvSpPr txBox="1"/>
          <p:nvPr/>
        </p:nvSpPr>
        <p:spPr>
          <a:xfrm>
            <a:off x="2751419" y="2672148"/>
            <a:ext cx="843701" cy="1446550"/>
          </a:xfrm>
          <a:prstGeom prst="rect">
            <a:avLst/>
          </a:prstGeom>
          <a:noFill/>
        </p:spPr>
        <p:txBody>
          <a:bodyPr wrap="none" rtlCol="0">
            <a:spAutoFit/>
          </a:bodyPr>
          <a:lstStyle/>
          <a:p>
            <a:r>
              <a:rPr lang="en-US" sz="8800" dirty="0">
                <a:solidFill>
                  <a:srgbClr val="5A5A5A"/>
                </a:solidFill>
              </a:rPr>
              <a:t>+</a:t>
            </a:r>
            <a:endParaRPr lang="en-US" dirty="0">
              <a:solidFill>
                <a:srgbClr val="5A5A5A"/>
              </a:solidFill>
            </a:endParaRPr>
          </a:p>
        </p:txBody>
      </p:sp>
      <p:pic>
        <p:nvPicPr>
          <p:cNvPr id="3" name="Picture 2">
            <a:extLst>
              <a:ext uri="{FF2B5EF4-FFF2-40B4-BE49-F238E27FC236}">
                <a16:creationId xmlns:a16="http://schemas.microsoft.com/office/drawing/2014/main" id="{08109203-4959-C44A-8547-F974B7707A4B}"/>
              </a:ext>
            </a:extLst>
          </p:cNvPr>
          <p:cNvPicPr>
            <a:picLocks noChangeAspect="1"/>
          </p:cNvPicPr>
          <p:nvPr/>
        </p:nvPicPr>
        <p:blipFill>
          <a:blip r:embed="rId8"/>
          <a:stretch>
            <a:fillRect/>
          </a:stretch>
        </p:blipFill>
        <p:spPr>
          <a:xfrm>
            <a:off x="4032629" y="2757861"/>
            <a:ext cx="1821604" cy="1275123"/>
          </a:xfrm>
          <a:prstGeom prst="rect">
            <a:avLst/>
          </a:prstGeom>
        </p:spPr>
      </p:pic>
      <p:sp>
        <p:nvSpPr>
          <p:cNvPr id="23" name="TextBox 22">
            <a:extLst>
              <a:ext uri="{FF2B5EF4-FFF2-40B4-BE49-F238E27FC236}">
                <a16:creationId xmlns:a16="http://schemas.microsoft.com/office/drawing/2014/main" id="{B9E50773-0EA2-BF41-B418-1BF4E0948523}"/>
              </a:ext>
            </a:extLst>
          </p:cNvPr>
          <p:cNvSpPr txBox="1"/>
          <p:nvPr/>
        </p:nvSpPr>
        <p:spPr>
          <a:xfrm>
            <a:off x="6155281" y="2603967"/>
            <a:ext cx="843701" cy="1446550"/>
          </a:xfrm>
          <a:prstGeom prst="rect">
            <a:avLst/>
          </a:prstGeom>
          <a:noFill/>
        </p:spPr>
        <p:txBody>
          <a:bodyPr wrap="none" rtlCol="0">
            <a:spAutoFit/>
          </a:bodyPr>
          <a:lstStyle/>
          <a:p>
            <a:r>
              <a:rPr lang="en-US" sz="8800" dirty="0">
                <a:solidFill>
                  <a:srgbClr val="5A5A5A"/>
                </a:solidFill>
              </a:rPr>
              <a:t>+</a:t>
            </a:r>
            <a:endParaRPr lang="en-US" dirty="0">
              <a:solidFill>
                <a:srgbClr val="5A5A5A"/>
              </a:solidFill>
            </a:endParaRPr>
          </a:p>
        </p:txBody>
      </p:sp>
      <p:pic>
        <p:nvPicPr>
          <p:cNvPr id="25" name="Picture 24">
            <a:extLst>
              <a:ext uri="{FF2B5EF4-FFF2-40B4-BE49-F238E27FC236}">
                <a16:creationId xmlns:a16="http://schemas.microsoft.com/office/drawing/2014/main" id="{F2899D2E-4D50-3F45-B1A3-F14ED3381A4B}"/>
              </a:ext>
            </a:extLst>
          </p:cNvPr>
          <p:cNvPicPr>
            <a:picLocks noChangeAspect="1"/>
          </p:cNvPicPr>
          <p:nvPr/>
        </p:nvPicPr>
        <p:blipFill>
          <a:blip r:embed="rId9"/>
          <a:stretch>
            <a:fillRect/>
          </a:stretch>
        </p:blipFill>
        <p:spPr>
          <a:xfrm>
            <a:off x="940844" y="2965494"/>
            <a:ext cx="1234631" cy="897816"/>
          </a:xfrm>
          <a:prstGeom prst="rect">
            <a:avLst/>
          </a:prstGeom>
          <a:ln>
            <a:solidFill>
              <a:schemeClr val="accent5"/>
            </a:solidFill>
          </a:ln>
        </p:spPr>
      </p:pic>
    </p:spTree>
    <p:extLst>
      <p:ext uri="{BB962C8B-B14F-4D97-AF65-F5344CB8AC3E}">
        <p14:creationId xmlns:p14="http://schemas.microsoft.com/office/powerpoint/2010/main" val="245023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260649"/>
            <a:ext cx="8712967" cy="864096"/>
          </a:xfrm>
        </p:spPr>
        <p:txBody>
          <a:bodyPr/>
          <a:lstStyle/>
          <a:p>
            <a:r>
              <a:rPr lang="en-US" dirty="0"/>
              <a:t>Reading for Pleasure!</a:t>
            </a:r>
          </a:p>
        </p:txBody>
      </p:sp>
      <p:sp>
        <p:nvSpPr>
          <p:cNvPr id="31" name="TextBox 30"/>
          <p:cNvSpPr txBox="1"/>
          <p:nvPr/>
        </p:nvSpPr>
        <p:spPr>
          <a:xfrm>
            <a:off x="1565511" y="2698801"/>
            <a:ext cx="527565" cy="369332"/>
          </a:xfrm>
          <a:prstGeom prst="rect">
            <a:avLst/>
          </a:prstGeom>
          <a:noFill/>
        </p:spPr>
        <p:txBody>
          <a:bodyPr wrap="square" rtlCol="0">
            <a:spAutoFit/>
          </a:bodyPr>
          <a:lstStyle/>
          <a:p>
            <a:endParaRPr lang="en-US" dirty="0">
              <a:solidFill>
                <a:srgbClr val="5A5A5A"/>
              </a:solidFill>
            </a:endParaRPr>
          </a:p>
        </p:txBody>
      </p:sp>
      <p:sp>
        <p:nvSpPr>
          <p:cNvPr id="32" name="TextBox 31"/>
          <p:cNvSpPr txBox="1"/>
          <p:nvPr/>
        </p:nvSpPr>
        <p:spPr>
          <a:xfrm>
            <a:off x="480185" y="1320731"/>
            <a:ext cx="8183630" cy="1800493"/>
          </a:xfrm>
          <a:prstGeom prst="rect">
            <a:avLst/>
          </a:prstGeom>
          <a:noFill/>
        </p:spPr>
        <p:txBody>
          <a:bodyPr wrap="square" rtlCol="0">
            <a:spAutoFit/>
          </a:bodyPr>
          <a:lstStyle/>
          <a:p>
            <a:r>
              <a:rPr lang="en-US" sz="4800" dirty="0">
                <a:solidFill>
                  <a:srgbClr val="5A5A5A"/>
                </a:solidFill>
              </a:rPr>
              <a:t>Learn to read – read to learn!</a:t>
            </a:r>
          </a:p>
          <a:p>
            <a:endParaRPr lang="en-US" sz="2000" dirty="0">
              <a:solidFill>
                <a:srgbClr val="5A5A5A"/>
              </a:solidFill>
            </a:endParaRPr>
          </a:p>
          <a:p>
            <a:endParaRPr lang="en-US" sz="2000" dirty="0">
              <a:solidFill>
                <a:srgbClr val="5A5A5A"/>
              </a:solidFill>
            </a:endParaRPr>
          </a:p>
          <a:p>
            <a:r>
              <a:rPr lang="en-US" sz="2000" dirty="0">
                <a:solidFill>
                  <a:srgbClr val="5A5A5A"/>
                </a:solidFill>
              </a:rPr>
              <a:t>Library books from school are for you to enjoying reading together. </a:t>
            </a:r>
          </a:p>
          <a:p>
            <a:endParaRPr lang="en-US" sz="300" dirty="0">
              <a:solidFill>
                <a:srgbClr val="5A5A5A"/>
              </a:solidFill>
            </a:endParaRPr>
          </a:p>
        </p:txBody>
      </p:sp>
    </p:spTree>
    <p:extLst>
      <p:ext uri="{BB962C8B-B14F-4D97-AF65-F5344CB8AC3E}">
        <p14:creationId xmlns:p14="http://schemas.microsoft.com/office/powerpoint/2010/main" val="23328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I do?</a:t>
            </a:r>
          </a:p>
        </p:txBody>
      </p:sp>
      <p:sp>
        <p:nvSpPr>
          <p:cNvPr id="3" name="Content Placeholder 2"/>
          <p:cNvSpPr>
            <a:spLocks noGrp="1"/>
          </p:cNvSpPr>
          <p:nvPr>
            <p:ph idx="1"/>
          </p:nvPr>
        </p:nvSpPr>
        <p:spPr/>
        <p:txBody>
          <a:bodyPr/>
          <a:lstStyle/>
          <a:p>
            <a:pPr marL="514350" indent="-514350">
              <a:buFont typeface="+mj-lt"/>
              <a:buAutoNum type="arabicPeriod"/>
            </a:pPr>
            <a:r>
              <a:rPr lang="en-US" dirty="0"/>
              <a:t>Use pure sounds, not letter names</a:t>
            </a:r>
          </a:p>
          <a:p>
            <a:pPr marL="514350" indent="-514350">
              <a:buFont typeface="+mj-lt"/>
              <a:buAutoNum type="arabicPeriod"/>
            </a:pPr>
            <a:r>
              <a:rPr lang="en-US" dirty="0"/>
              <a:t>Use Fred Talk to read and spell words</a:t>
            </a:r>
          </a:p>
          <a:p>
            <a:pPr marL="514350" indent="-514350">
              <a:buFont typeface="+mj-lt"/>
              <a:buAutoNum type="arabicPeriod"/>
            </a:pPr>
            <a:r>
              <a:rPr lang="en-US" dirty="0"/>
              <a:t>Listen to your child at least 3 times a week</a:t>
            </a:r>
          </a:p>
          <a:p>
            <a:pPr marL="514350" indent="-514350">
              <a:buFont typeface="+mj-lt"/>
              <a:buAutoNum type="arabicPeriod"/>
            </a:pPr>
            <a:r>
              <a:rPr lang="en-US" dirty="0"/>
              <a:t>Read stories to your child every day – bedtime is a great time to share stories</a:t>
            </a:r>
          </a:p>
          <a:p>
            <a:pPr marL="457200" indent="-457200">
              <a:buFont typeface="Arial"/>
              <a:buChar char="•"/>
            </a:pPr>
            <a:endParaRPr lang="en-US" dirty="0"/>
          </a:p>
        </p:txBody>
      </p:sp>
    </p:spTree>
    <p:extLst>
      <p:ext uri="{BB962C8B-B14F-4D97-AF65-F5344CB8AC3E}">
        <p14:creationId xmlns:p14="http://schemas.microsoft.com/office/powerpoint/2010/main" val="756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resources available</a:t>
            </a:r>
          </a:p>
        </p:txBody>
      </p:sp>
      <p:sp>
        <p:nvSpPr>
          <p:cNvPr id="3" name="Content Placeholder 2"/>
          <p:cNvSpPr>
            <a:spLocks noGrp="1"/>
          </p:cNvSpPr>
          <p:nvPr>
            <p:ph idx="1"/>
          </p:nvPr>
        </p:nvSpPr>
        <p:spPr/>
        <p:txBody>
          <a:bodyPr/>
          <a:lstStyle/>
          <a:p>
            <a:r>
              <a:rPr lang="en-US" dirty="0"/>
              <a:t>Ruth Miskin Parents’ Page:</a:t>
            </a:r>
          </a:p>
          <a:p>
            <a:r>
              <a:rPr lang="en-US" dirty="0">
                <a:hlinkClick r:id="rId3"/>
              </a:rPr>
              <a:t>http://www.ruthmiskin.com/en/parents/</a:t>
            </a:r>
            <a:endParaRPr lang="en-US" dirty="0"/>
          </a:p>
          <a:p>
            <a:endParaRPr lang="en-US" dirty="0"/>
          </a:p>
          <a:p>
            <a:r>
              <a:rPr lang="en-US" dirty="0"/>
              <a:t>Ruth Miskin Facebook:</a:t>
            </a:r>
          </a:p>
          <a:p>
            <a:r>
              <a:rPr lang="en-US" dirty="0">
                <a:hlinkClick r:id="rId4"/>
              </a:rPr>
              <a:t>https://www.facebook.com/miskin.education</a:t>
            </a:r>
            <a:endParaRPr lang="en-US" dirty="0"/>
          </a:p>
          <a:p>
            <a:endParaRPr lang="en-US" dirty="0"/>
          </a:p>
          <a:p>
            <a:endParaRPr lang="en-US" dirty="0"/>
          </a:p>
        </p:txBody>
      </p:sp>
    </p:spTree>
    <p:extLst>
      <p:ext uri="{BB962C8B-B14F-4D97-AF65-F5344CB8AC3E}">
        <p14:creationId xmlns:p14="http://schemas.microsoft.com/office/powerpoint/2010/main" val="1872511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4E9270-5448-064E-9750-40A084A21E45}"/>
              </a:ext>
            </a:extLst>
          </p:cNvPr>
          <p:cNvSpPr/>
          <p:nvPr/>
        </p:nvSpPr>
        <p:spPr>
          <a:xfrm>
            <a:off x="400929" y="1213636"/>
            <a:ext cx="8342141" cy="2406813"/>
          </a:xfrm>
          <a:prstGeom prst="rect">
            <a:avLst/>
          </a:prstGeom>
        </p:spPr>
        <p:txBody>
          <a:bodyPr wrap="square">
            <a:spAutoFit/>
          </a:bodyPr>
          <a:lstStyle/>
          <a:p>
            <a:r>
              <a:rPr lang="en-US" sz="3200" dirty="0">
                <a:solidFill>
                  <a:srgbClr val="5A5A5A"/>
                </a:solidFill>
                <a:latin typeface="Arial" charset="0"/>
              </a:rPr>
              <a:t>Reading feeds the imagination, it expands </a:t>
            </a:r>
          </a:p>
          <a:p>
            <a:r>
              <a:rPr lang="en-US" sz="3200" dirty="0">
                <a:solidFill>
                  <a:srgbClr val="5A5A5A"/>
                </a:solidFill>
                <a:latin typeface="Arial" charset="0"/>
              </a:rPr>
              <a:t>horizons and offers new and exciting ways of </a:t>
            </a:r>
          </a:p>
          <a:p>
            <a:r>
              <a:rPr lang="en-US" sz="3200" dirty="0">
                <a:solidFill>
                  <a:srgbClr val="5A5A5A"/>
                </a:solidFill>
                <a:latin typeface="Arial" charset="0"/>
              </a:rPr>
              <a:t>seeing and making sense of our lives and of </a:t>
            </a:r>
          </a:p>
          <a:p>
            <a:r>
              <a:rPr lang="en-US" sz="3200" dirty="0">
                <a:solidFill>
                  <a:srgbClr val="5A5A5A"/>
                </a:solidFill>
                <a:latin typeface="Arial" charset="0"/>
              </a:rPr>
              <a:t>the world around us.</a:t>
            </a:r>
            <a:endParaRPr lang="en-GB" altLang="ja-JP" sz="3200" dirty="0">
              <a:solidFill>
                <a:srgbClr val="5A5A5A"/>
              </a:solidFill>
              <a:latin typeface="Arial" charset="0"/>
              <a:cs typeface="ＭＳ Ｐゴシック" charset="0"/>
            </a:endParaRPr>
          </a:p>
          <a:p>
            <a:pPr algn="r">
              <a:lnSpc>
                <a:spcPct val="80000"/>
              </a:lnSpc>
            </a:pPr>
            <a:r>
              <a:rPr lang="en-US" sz="2800" i="1" dirty="0">
                <a:solidFill>
                  <a:schemeClr val="tx2"/>
                </a:solidFill>
                <a:latin typeface="Arial" charset="0"/>
              </a:rPr>
              <a:t>Michael Morpurg</a:t>
            </a:r>
            <a:r>
              <a:rPr lang="en-US" sz="2800" i="1" dirty="0">
                <a:latin typeface="Arial" charset="0"/>
              </a:rPr>
              <a:t>o</a:t>
            </a:r>
            <a:endParaRPr lang="en-US" sz="2800" dirty="0"/>
          </a:p>
        </p:txBody>
      </p:sp>
    </p:spTree>
    <p:extLst>
      <p:ext uri="{BB962C8B-B14F-4D97-AF65-F5344CB8AC3E}">
        <p14:creationId xmlns:p14="http://schemas.microsoft.com/office/powerpoint/2010/main" val="2958446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other questions</a:t>
            </a:r>
          </a:p>
        </p:txBody>
      </p:sp>
      <p:sp>
        <p:nvSpPr>
          <p:cNvPr id="6" name="Rectangle 5">
            <a:extLst>
              <a:ext uri="{FF2B5EF4-FFF2-40B4-BE49-F238E27FC236}">
                <a16:creationId xmlns:a16="http://schemas.microsoft.com/office/drawing/2014/main" id="{FEAA93A9-005C-EC4C-87E0-11AF3DA2EC4F}"/>
              </a:ext>
            </a:extLst>
          </p:cNvPr>
          <p:cNvSpPr/>
          <p:nvPr/>
        </p:nvSpPr>
        <p:spPr>
          <a:xfrm>
            <a:off x="2173829" y="2305615"/>
            <a:ext cx="4174541" cy="2246769"/>
          </a:xfrm>
          <a:prstGeom prst="rect">
            <a:avLst/>
          </a:prstGeom>
          <a:noFill/>
          <a:ln>
            <a:noFill/>
          </a:ln>
        </p:spPr>
        <p:txBody>
          <a:bodyPr wrap="none" lIns="91440" tIns="45720" rIns="91440" bIns="45720">
            <a:spAutoFit/>
          </a:bodyPr>
          <a:lstStyle/>
          <a:p>
            <a:pPr algn="ctr"/>
            <a:r>
              <a:rPr lang="en-US" sz="1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Q&amp;A</a:t>
            </a:r>
            <a:endParaRPr lang="en-US" sz="140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907011947"/>
      </p:ext>
    </p:extLst>
  </p:cSld>
  <p:clrMapOvr>
    <a:masterClrMapping/>
  </p:clrMapOvr>
</p:sld>
</file>

<file path=ppt/theme/theme1.xml><?xml version="1.0" encoding="utf-8"?>
<a:theme xmlns:a="http://schemas.openxmlformats.org/drawingml/2006/main" name="NEW Phonics Template">
  <a:themeElements>
    <a:clrScheme name="Custom 4">
      <a:dk1>
        <a:srgbClr val="2D2D2D"/>
      </a:dk1>
      <a:lt1>
        <a:sysClr val="window" lastClr="FFFFFF"/>
      </a:lt1>
      <a:dk2>
        <a:srgbClr val="5A5A5A"/>
      </a:dk2>
      <a:lt2>
        <a:srgbClr val="EEECE1"/>
      </a:lt2>
      <a:accent1>
        <a:srgbClr val="FFC000"/>
      </a:accent1>
      <a:accent2>
        <a:srgbClr val="FFD200"/>
      </a:accent2>
      <a:accent3>
        <a:srgbClr val="CF9C00"/>
      </a:accent3>
      <a:accent4>
        <a:srgbClr val="A0A0A0"/>
      </a:accent4>
      <a:accent5>
        <a:srgbClr val="787878"/>
      </a:accent5>
      <a:accent6>
        <a:srgbClr val="5A5A5A"/>
      </a:accent6>
      <a:hlink>
        <a:srgbClr val="CF9C00"/>
      </a:hlink>
      <a:folHlink>
        <a:srgbClr val="787878"/>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8531AC1E4A4E40951F154F8A077681" ma:contentTypeVersion="20" ma:contentTypeDescription="Create a new document." ma:contentTypeScope="" ma:versionID="115e9ff7effcd33c32eff5a0351e850b">
  <xsd:schema xmlns:xsd="http://www.w3.org/2001/XMLSchema" xmlns:xs="http://www.w3.org/2001/XMLSchema" xmlns:p="http://schemas.microsoft.com/office/2006/metadata/properties" xmlns:ns2="a2d08eca-5339-4f94-8455-3dcbb727ac7a" xmlns:ns3="9bae4705-9775-40ba-8643-d607c4e9b830" targetNamespace="http://schemas.microsoft.com/office/2006/metadata/properties" ma:root="true" ma:fieldsID="3cbe0ac12f9abc7ddbd97b6d24d67eea" ns2:_="" ns3:_="">
    <xsd:import namespace="a2d08eca-5339-4f94-8455-3dcbb727ac7a"/>
    <xsd:import namespace="9bae4705-9775-40ba-8643-d607c4e9b8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Location" minOccurs="0"/>
                <xsd:element ref="ns3:MediaServiceOCR" minOccurs="0"/>
                <xsd:element ref="ns2:TaxCatchAll"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d08eca-5339-4f94-8455-3dcbb727ac7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0c08b55-d2cb-4b53-9890-41d2edc95324}" ma:internalName="TaxCatchAll" ma:showField="CatchAllData" ma:web="a2d08eca-5339-4f94-8455-3dcbb727ac7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bae4705-9775-40ba-8643-d607c4e9b8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3e44f3a-78a5-41ac-ac0f-64d1108b19ce"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E9017B-72F9-431C-BBD5-E17980964D64}">
  <ds:schemaRefs>
    <ds:schemaRef ds:uri="http://schemas.microsoft.com/sharepoint/v3/contenttype/forms"/>
  </ds:schemaRefs>
</ds:datastoreItem>
</file>

<file path=customXml/itemProps2.xml><?xml version="1.0" encoding="utf-8"?>
<ds:datastoreItem xmlns:ds="http://schemas.openxmlformats.org/officeDocument/2006/customXml" ds:itemID="{3930DB22-3EEB-4ABB-8E7F-208948FE68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d08eca-5339-4f94-8455-3dcbb727ac7a"/>
    <ds:schemaRef ds:uri="9bae4705-9775-40ba-8643-d607c4e9b8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Presentation1.potx</Template>
  <TotalTime>871</TotalTime>
  <Words>1535</Words>
  <Application>Microsoft Office PowerPoint</Application>
  <PresentationFormat>On-screen Show (4:3)</PresentationFormat>
  <Paragraphs>165</Paragraphs>
  <Slides>17</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MS PGothic</vt:lpstr>
      <vt:lpstr>MS PGothic</vt:lpstr>
      <vt:lpstr>Arial</vt:lpstr>
      <vt:lpstr>Arial Unicode MS</vt:lpstr>
      <vt:lpstr>Calibri</vt:lpstr>
      <vt:lpstr>Garamond</vt:lpstr>
      <vt:lpstr>Helvetica</vt:lpstr>
      <vt:lpstr>Times New Roman</vt:lpstr>
      <vt:lpstr>Wingdings</vt:lpstr>
      <vt:lpstr>NEW Phonics Template</vt:lpstr>
      <vt:lpstr>Pure Sounds (ruthmiskin.com)</vt:lpstr>
      <vt:lpstr> Parents’ Meeting Introduction to Read Write Inc. </vt:lpstr>
      <vt:lpstr>Reading changes everything</vt:lpstr>
      <vt:lpstr>Why is reading important?</vt:lpstr>
      <vt:lpstr>What is Phonics?</vt:lpstr>
      <vt:lpstr>Fred</vt:lpstr>
      <vt:lpstr>Sounds + blending = reading </vt:lpstr>
      <vt:lpstr>Teach spelling using Fred Fingers</vt:lpstr>
      <vt:lpstr>RWI – How it works</vt:lpstr>
      <vt:lpstr>One-to-one tutoring – ‘keep up, not catch up!’</vt:lpstr>
      <vt:lpstr>‘Three with me, four at home’</vt:lpstr>
      <vt:lpstr>Which books will children bring home?</vt:lpstr>
      <vt:lpstr>Reading for Pleasure!</vt:lpstr>
      <vt:lpstr>What can I do?</vt:lpstr>
      <vt:lpstr>Online resources available</vt:lpstr>
      <vt:lpstr>PowerPoint Presentation</vt:lpstr>
      <vt:lpstr>Any other questions</vt:lpstr>
    </vt:vector>
  </TitlesOfParts>
  <Company>Ruth Miskin Literacy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Steenson</dc:creator>
  <cp:lastModifiedBy>Louise Marsh</cp:lastModifiedBy>
  <cp:revision>141</cp:revision>
  <dcterms:created xsi:type="dcterms:W3CDTF">2015-11-23T14:36:59Z</dcterms:created>
  <dcterms:modified xsi:type="dcterms:W3CDTF">2026-10-05T07:36:50Z</dcterms:modified>
</cp:coreProperties>
</file>